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3" r:id="rId3"/>
  </p:sldMasterIdLst>
  <p:notesMasterIdLst>
    <p:notesMasterId r:id="rId24"/>
  </p:notesMasterIdLst>
  <p:sldIdLst>
    <p:sldId id="351" r:id="rId4"/>
    <p:sldId id="325" r:id="rId5"/>
    <p:sldId id="313" r:id="rId6"/>
    <p:sldId id="314" r:id="rId7"/>
    <p:sldId id="328" r:id="rId8"/>
    <p:sldId id="315" r:id="rId9"/>
    <p:sldId id="354" r:id="rId10"/>
    <p:sldId id="356" r:id="rId11"/>
    <p:sldId id="359" r:id="rId12"/>
    <p:sldId id="357" r:id="rId13"/>
    <p:sldId id="345" r:id="rId14"/>
    <p:sldId id="346" r:id="rId15"/>
    <p:sldId id="340" r:id="rId16"/>
    <p:sldId id="341" r:id="rId17"/>
    <p:sldId id="348" r:id="rId18"/>
    <p:sldId id="347" r:id="rId19"/>
    <p:sldId id="349" r:id="rId20"/>
    <p:sldId id="342" r:id="rId21"/>
    <p:sldId id="326" r:id="rId22"/>
    <p:sldId id="352" r:id="rId23"/>
  </p:sldIdLst>
  <p:sldSz cx="9144000" cy="6858000" type="screen4x3"/>
  <p:notesSz cx="6858000" cy="9144000"/>
  <p:defaultTextStyle>
    <a:defPPr>
      <a:defRPr lang="pt-P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01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34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53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048" y="208"/>
      </p:cViewPr>
      <p:guideLst>
        <p:guide orient="horz" pos="2201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81" d="100"/>
          <a:sy n="81" d="100"/>
        </p:scale>
        <p:origin x="-3416" y="-112"/>
      </p:cViewPr>
      <p:guideLst>
        <p:guide orient="horz" pos="2934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PT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F00E80-C1BC-724A-9F94-7E2476F4308C}" type="datetimeFigureOut">
              <a:rPr lang="en-US" smtClean="0"/>
              <a:t>6/11/19</a:t>
            </a:fld>
            <a:endParaRPr lang="pt-PT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PT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PT"/>
              <a:t>Click to edit Master text styles</a:t>
            </a:r>
          </a:p>
          <a:p>
            <a:pPr lvl="1"/>
            <a:r>
              <a:rPr lang="pt-PT"/>
              <a:t>Second level</a:t>
            </a:r>
          </a:p>
          <a:p>
            <a:pPr lvl="2"/>
            <a:r>
              <a:rPr lang="pt-PT"/>
              <a:t>Third level</a:t>
            </a:r>
          </a:p>
          <a:p>
            <a:pPr lvl="3"/>
            <a:r>
              <a:rPr lang="pt-PT"/>
              <a:t>Fourth level</a:t>
            </a:r>
          </a:p>
          <a:p>
            <a:pPr lvl="4"/>
            <a:r>
              <a:rPr lang="pt-PT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P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0C28C5-67AF-EC46-82B0-B1B44CE13B73}" type="slidenum">
              <a:rPr lang="pt-PT" smtClean="0"/>
              <a:t>‹#›</a:t>
            </a:fld>
            <a:endParaRPr lang="pt-PT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A35FD-1951-4CB0-9D1F-539623B10EB0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F9287-9F3E-46CB-B90F-3AF3E193B622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PT"/>
              <a:t>Clique para editar o estilo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A35FD-1951-4CB0-9D1F-539623B10EB0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F9287-9F3E-46CB-B90F-3AF3E193B622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A35FD-1951-4CB0-9D1F-539623B10EB0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F9287-9F3E-46CB-B90F-3AF3E193B622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pt-PT"/>
              <a:t>Clique para editar o estilo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A35FD-1951-4CB0-9D1F-539623B10EB0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F9287-9F3E-46CB-B90F-3AF3E193B622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A35FD-1951-4CB0-9D1F-539623B10EB0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F9287-9F3E-46CB-B90F-3AF3E193B622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A35FD-1951-4CB0-9D1F-539623B10EB0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F9287-9F3E-46CB-B90F-3AF3E193B622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A35FD-1951-4CB0-9D1F-539623B10EB0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F9287-9F3E-46CB-B90F-3AF3E193B622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pt-PT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A35FD-1951-4CB0-9D1F-539623B10EB0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F9287-9F3E-46CB-B90F-3AF3E193B622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A35FD-1951-4CB0-9D1F-539623B10EB0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F9287-9F3E-46CB-B90F-3AF3E193B622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pt-PT"/>
              <a:t>Clique para editar o estilo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A35FD-1951-4CB0-9D1F-539623B10EB0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F9287-9F3E-46CB-B90F-3AF3E193B622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PT"/>
              <a:t>Clique para editar o estilo do subtítulo do Modelo Global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Editar os estilos de texto do Modelo Global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Editar os estilos de texto do Modelo Global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Editar os estilos de texto do Modelo Global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Editar os estilos de texto do Modelo Global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pt-PT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Editar os estilos de texto do Modelo Global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PT"/>
              <a:t>Clique para editar o estilo do subtítulo do Modelo Global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Editar os estilos de texto do Modelo Global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Editar os estilos de texto do Modelo Global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Editar os estilos de texto do Modelo Global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Editar os estilos de texto do Modelo Global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pt-PT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Editar os estilos de texto do Modelo Global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/>
              <a:t>Clique para editar o estilo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BA35FD-1951-4CB0-9D1F-539623B10EB0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0F9287-9F3E-46CB-B90F-3AF3E193B622}" type="slidenum">
              <a:rPr lang="pt-PT" smtClean="0"/>
              <a:t>‹#›</a:t>
            </a:fld>
            <a:endParaRPr lang="pt-PT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271BB-6AAC-4836-BECE-77A6CDB0746D}" type="datetimeFigureOut">
              <a:rPr lang="pt-PT" smtClean="0"/>
              <a:t>11/06/19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40BA71-09C4-40D4-9BD6-41B01F64AE61}" type="slidenum">
              <a:rPr lang="pt-PT" smtClean="0"/>
              <a:t>‹#›</a:t>
            </a:fld>
            <a:endParaRPr lang="pt-PT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image" Target="../media/image4.png"/><Relationship Id="rId7" Type="http://schemas.openxmlformats.org/officeDocument/2006/relationships/image" Target="../media/image11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tiff"/><Relationship Id="rId5" Type="http://schemas.openxmlformats.org/officeDocument/2006/relationships/image" Target="../media/image9.jpeg"/><Relationship Id="rId10" Type="http://schemas.openxmlformats.org/officeDocument/2006/relationships/image" Target="../media/image14.jp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9.png"/><Relationship Id="rId5" Type="http://schemas.openxmlformats.org/officeDocument/2006/relationships/image" Target="../media/image4.png"/><Relationship Id="rId4" Type="http://schemas.openxmlformats.org/officeDocument/2006/relationships/image" Target="../media/image3.tif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0.png"/><Relationship Id="rId5" Type="http://schemas.openxmlformats.org/officeDocument/2006/relationships/image" Target="../media/image4.png"/><Relationship Id="rId4" Type="http://schemas.openxmlformats.org/officeDocument/2006/relationships/image" Target="../media/image3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tiff"/><Relationship Id="rId4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tiff"/><Relationship Id="rId4" Type="http://schemas.openxmlformats.org/officeDocument/2006/relationships/image" Target="../media/image2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tif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EEEA7DF-DA1B-424E-BE51-EA7A2969E8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747"/>
          <a:stretch/>
        </p:blipFill>
        <p:spPr>
          <a:xfrm>
            <a:off x="0" y="0"/>
            <a:ext cx="9144000" cy="4209406"/>
          </a:xfrm>
          <a:prstGeom prst="rect">
            <a:avLst/>
          </a:prstGeom>
        </p:spPr>
      </p:pic>
      <p:sp>
        <p:nvSpPr>
          <p:cNvPr id="21" name="Text Box 4"/>
          <p:cNvSpPr txBox="1">
            <a:spLocks noChangeArrowheads="1"/>
          </p:cNvSpPr>
          <p:nvPr/>
        </p:nvSpPr>
        <p:spPr bwMode="auto">
          <a:xfrm>
            <a:off x="1054100" y="4865769"/>
            <a:ext cx="7962900" cy="430887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>
            <a:defPPr>
              <a:defRPr lang="pt-PT"/>
            </a:defPPr>
            <a:lvl1pPr algn="r" eaLnBrk="1" hangingPunct="1">
              <a:defRPr sz="2400" b="0">
                <a:solidFill>
                  <a:srgbClr val="5F8B9B"/>
                </a:solidFill>
                <a:latin typeface="Trebuchet MS" panose="020B0603020202020204" pitchFamily="34" charset="0"/>
              </a:defRPr>
            </a:lvl1pPr>
            <a:lvl2pPr marL="742950" indent="-285750" eaLnBrk="0" hangingPunct="0"/>
            <a:lvl3pPr marL="1143000" indent="-228600" eaLnBrk="0" hangingPunct="0"/>
            <a:lvl4pPr marL="1600200" indent="-228600" eaLnBrk="0" hangingPunct="0"/>
            <a:lvl5pPr marL="2057400" indent="-228600" eaLnBrk="0" hangingPunct="0"/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</a:lvl9pPr>
          </a:lstStyle>
          <a:p>
            <a:r>
              <a:rPr lang="pt-PT" sz="2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Mafalda Carapuço | IPMA, I.P. </a:t>
            </a:r>
          </a:p>
        </p:txBody>
      </p:sp>
      <p:sp>
        <p:nvSpPr>
          <p:cNvPr id="22" name="Text Box 4"/>
          <p:cNvSpPr txBox="1">
            <a:spLocks noChangeArrowheads="1"/>
          </p:cNvSpPr>
          <p:nvPr/>
        </p:nvSpPr>
        <p:spPr bwMode="auto">
          <a:xfrm>
            <a:off x="1054100" y="5372856"/>
            <a:ext cx="7962900" cy="338554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defPPr>
              <a:defRPr lang="pt-PT"/>
            </a:defPPr>
            <a:lvl1pPr algn="r" eaLnBrk="1" hangingPunct="1">
              <a:defRPr sz="2400" b="0">
                <a:solidFill>
                  <a:srgbClr val="5F8B9B"/>
                </a:solidFill>
                <a:latin typeface="Trebuchet MS" panose="020B0603020202020204" pitchFamily="34" charset="0"/>
              </a:defRPr>
            </a:lvl1pPr>
            <a:lvl2pPr marL="742950" indent="-285750" eaLnBrk="0" hangingPunct="0"/>
            <a:lvl3pPr marL="1143000" indent="-228600" eaLnBrk="0" hangingPunct="0"/>
            <a:lvl4pPr marL="1600200" indent="-228600" eaLnBrk="0" hangingPunct="0"/>
            <a:lvl5pPr marL="2057400" indent="-228600" eaLnBrk="0" hangingPunct="0"/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</a:lvl9pPr>
          </a:lstStyle>
          <a:p>
            <a:r>
              <a:rPr lang="pt-PT" sz="1600" i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Coordinator</a:t>
            </a:r>
            <a:r>
              <a:rPr lang="pt-PT" sz="16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pt-PT" sz="1600" i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of</a:t>
            </a:r>
            <a:r>
              <a:rPr lang="pt-PT" sz="16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pt-PT" sz="1600" i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the</a:t>
            </a:r>
            <a:r>
              <a:rPr lang="pt-PT" sz="16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Research </a:t>
            </a:r>
            <a:r>
              <a:rPr lang="pt-PT" sz="1600" i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Vessels</a:t>
            </a:r>
            <a:r>
              <a:rPr lang="pt-PT" sz="16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pt-PT" sz="1600" i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Group</a:t>
            </a:r>
            <a:r>
              <a:rPr lang="pt-PT" sz="16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pic>
        <p:nvPicPr>
          <p:cNvPr id="7" name="Picture 6" descr="Untitled.tif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6" y="6133292"/>
            <a:ext cx="1546560" cy="692696"/>
          </a:xfrm>
          <a:prstGeom prst="rect">
            <a:avLst/>
          </a:prstGeom>
        </p:spPr>
      </p:pic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-674092" y="4344045"/>
            <a:ext cx="9691092" cy="492443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sz="2600" dirty="0">
                <a:solidFill>
                  <a:schemeClr val="tx1">
                    <a:lumMod val="85000"/>
                    <a:lumOff val="15000"/>
                  </a:schemeClr>
                </a:solidFill>
                <a:latin typeface="Trebuchet MS" panose="020B0603020202020204" pitchFamily="34" charset="0"/>
              </a:rPr>
              <a:t>Research vessel “Mar Portugal”</a:t>
            </a:r>
            <a:endParaRPr lang="en-GB" sz="2600" i="1" dirty="0">
              <a:solidFill>
                <a:schemeClr val="tx1">
                  <a:lumMod val="85000"/>
                  <a:lumOff val="15000"/>
                </a:schemeClr>
              </a:solidFill>
              <a:latin typeface="Trebuchet MS" panose="020B0603020202020204" pitchFamily="34" charset="0"/>
            </a:endParaRPr>
          </a:p>
        </p:txBody>
      </p:sp>
      <p:pic>
        <p:nvPicPr>
          <p:cNvPr id="8" name="Picture 7" descr="H1_IPMA_RGB.png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9" t="21316" r="10131" b="27218"/>
          <a:stretch>
            <a:fillRect/>
          </a:stretch>
        </p:blipFill>
        <p:spPr>
          <a:xfrm>
            <a:off x="7401396" y="6082492"/>
            <a:ext cx="1638861" cy="692696"/>
          </a:xfrm>
          <a:prstGeom prst="rect">
            <a:avLst/>
          </a:prstGeom>
        </p:spPr>
      </p:pic>
      <p:sp>
        <p:nvSpPr>
          <p:cNvPr id="12" name="Rectangle 2">
            <a:extLst>
              <a:ext uri="{FF2B5EF4-FFF2-40B4-BE49-F238E27FC236}">
                <a16:creationId xmlns:a16="http://schemas.microsoft.com/office/drawing/2014/main" id="{E84A58D6-FDE7-CD40-8230-DC2734493A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6163" y="142894"/>
            <a:ext cx="5430837" cy="751296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pPr algn="r">
              <a:lnSpc>
                <a:spcPts val="2700"/>
              </a:lnSpc>
            </a:pPr>
            <a:r>
              <a:rPr lang="en-GB" b="1" dirty="0">
                <a:solidFill>
                  <a:schemeClr val="bg1"/>
                </a:solidFill>
                <a:latin typeface="Trebuchet MS" panose="020B0603020202020204" pitchFamily="34" charset="0"/>
              </a:rPr>
              <a:t>21</a:t>
            </a:r>
            <a:r>
              <a:rPr lang="en-GB" b="1" baseline="30000" dirty="0">
                <a:solidFill>
                  <a:schemeClr val="bg1"/>
                </a:solidFill>
                <a:latin typeface="Trebuchet MS" panose="020B0603020202020204" pitchFamily="34" charset="0"/>
              </a:rPr>
              <a:t>st</a:t>
            </a:r>
            <a:r>
              <a:rPr lang="en-GB" b="1" dirty="0">
                <a:solidFill>
                  <a:schemeClr val="bg1"/>
                </a:solidFill>
                <a:latin typeface="Trebuchet MS" panose="020B0603020202020204" pitchFamily="34" charset="0"/>
              </a:rPr>
              <a:t> ERVO Annual Meeting | June 11 – 13, 2019</a:t>
            </a:r>
          </a:p>
          <a:p>
            <a:pPr algn="r">
              <a:lnSpc>
                <a:spcPts val="2700"/>
              </a:lnSpc>
            </a:pPr>
            <a:r>
              <a:rPr lang="en-GB" b="1" dirty="0">
                <a:solidFill>
                  <a:schemeClr val="bg1"/>
                </a:solidFill>
                <a:latin typeface="Trebuchet MS" panose="020B0603020202020204" pitchFamily="34" charset="0"/>
              </a:rPr>
              <a:t>University of Hamburg, Hamburg</a:t>
            </a:r>
          </a:p>
        </p:txBody>
      </p:sp>
    </p:spTree>
    <p:extLst>
      <p:ext uri="{BB962C8B-B14F-4D97-AF65-F5344CB8AC3E}">
        <p14:creationId xmlns:p14="http://schemas.microsoft.com/office/powerpoint/2010/main" val="6534117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263057" y="205352"/>
            <a:ext cx="8640960" cy="1207424"/>
          </a:xfrm>
          <a:prstGeom prst="rect">
            <a:avLst/>
          </a:prstGeom>
          <a:solidFill>
            <a:schemeClr val="bg1"/>
          </a:solidFill>
          <a:ln w="381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pt-PT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467544" y="1233414"/>
            <a:ext cx="8805044" cy="4185761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endParaRPr lang="en-GB" sz="1900" dirty="0">
              <a:solidFill>
                <a:schemeClr val="tx1">
                  <a:lumMod val="75000"/>
                  <a:lumOff val="25000"/>
                </a:schemeClr>
              </a:solidFill>
              <a:latin typeface="Trebuchet MS" panose="020B0603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Multipurpose </a:t>
            </a:r>
          </a:p>
          <a:p>
            <a:r>
              <a:rPr lang="en-GB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    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(i.e. one to many: one cruise - </a:t>
            </a:r>
            <a:r>
              <a:rPr lang="en-GB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multiproject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, </a:t>
            </a:r>
            <a:r>
              <a:rPr lang="en-GB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multidisciplinar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)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1900" dirty="0">
              <a:solidFill>
                <a:schemeClr val="tx1">
                  <a:lumMod val="75000"/>
                  <a:lumOff val="25000"/>
                </a:schemeClr>
              </a:solidFill>
              <a:latin typeface="Trebuchet MS" panose="020B0603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Versatile working spaces</a:t>
            </a:r>
          </a:p>
          <a:p>
            <a:r>
              <a:rPr lang="en-GB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    (i.e. adaptable to mission)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1900" dirty="0">
              <a:solidFill>
                <a:schemeClr val="tx1">
                  <a:lumMod val="75000"/>
                  <a:lumOff val="25000"/>
                </a:schemeClr>
              </a:solidFill>
              <a:latin typeface="Trebuchet MS" panose="020B0603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From shallow to deep-ocean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1900" dirty="0">
              <a:solidFill>
                <a:schemeClr val="tx1">
                  <a:lumMod val="75000"/>
                  <a:lumOff val="25000"/>
                </a:schemeClr>
              </a:solidFill>
              <a:latin typeface="Trebuchet MS" panose="020B0603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High autonomy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1900" dirty="0">
              <a:solidFill>
                <a:schemeClr val="tx1">
                  <a:lumMod val="75000"/>
                  <a:lumOff val="25000"/>
                </a:schemeClr>
              </a:solidFill>
              <a:latin typeface="Trebuchet MS" panose="020B0603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High hotel capacity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1900" dirty="0">
              <a:solidFill>
                <a:schemeClr val="tx1">
                  <a:lumMod val="75000"/>
                  <a:lumOff val="25000"/>
                </a:schemeClr>
              </a:solidFill>
              <a:latin typeface="Trebuchet MS" panose="020B0603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Low acquisition and low running costs</a:t>
            </a:r>
          </a:p>
        </p:txBody>
      </p:sp>
      <p:sp>
        <p:nvSpPr>
          <p:cNvPr id="11" name="Rectangle 2"/>
          <p:cNvSpPr>
            <a:spLocks noChangeArrowheads="1"/>
          </p:cNvSpPr>
          <p:nvPr/>
        </p:nvSpPr>
        <p:spPr bwMode="auto">
          <a:xfrm>
            <a:off x="467544" y="836712"/>
            <a:ext cx="8352928" cy="446276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Key concepts for the new vessel</a:t>
            </a:r>
          </a:p>
        </p:txBody>
      </p:sp>
      <p:pic>
        <p:nvPicPr>
          <p:cNvPr id="9" name="Picture 8" descr="Untitled.tiff">
            <a:extLst>
              <a:ext uri="{FF2B5EF4-FFF2-40B4-BE49-F238E27FC236}">
                <a16:creationId xmlns:a16="http://schemas.microsoft.com/office/drawing/2014/main" id="{2286F82F-2998-0849-927B-79D8659592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6" y="6133292"/>
            <a:ext cx="1546560" cy="692696"/>
          </a:xfrm>
          <a:prstGeom prst="rect">
            <a:avLst/>
          </a:prstGeom>
        </p:spPr>
      </p:pic>
      <p:pic>
        <p:nvPicPr>
          <p:cNvPr id="10" name="Picture 9" descr="H1_IPMA_RGB.png">
            <a:extLst>
              <a:ext uri="{FF2B5EF4-FFF2-40B4-BE49-F238E27FC236}">
                <a16:creationId xmlns:a16="http://schemas.microsoft.com/office/drawing/2014/main" id="{46C4AACA-724D-4B44-A001-97CCDDDBD44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9" t="21316" r="10131" b="27218"/>
          <a:stretch>
            <a:fillRect/>
          </a:stretch>
        </p:blipFill>
        <p:spPr>
          <a:xfrm>
            <a:off x="7401396" y="6082492"/>
            <a:ext cx="1638861" cy="692696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127466B-DEB2-1541-AB68-E6557ED80997}"/>
              </a:ext>
            </a:extLst>
          </p:cNvPr>
          <p:cNvCxnSpPr>
            <a:cxnSpLocks/>
          </p:cNvCxnSpPr>
          <p:nvPr/>
        </p:nvCxnSpPr>
        <p:spPr bwMode="auto">
          <a:xfrm>
            <a:off x="263057" y="6082492"/>
            <a:ext cx="864096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263057" y="205352"/>
            <a:ext cx="8640960" cy="1207424"/>
          </a:xfrm>
          <a:prstGeom prst="rect">
            <a:avLst/>
          </a:prstGeom>
          <a:solidFill>
            <a:schemeClr val="bg1"/>
          </a:solidFill>
          <a:ln w="381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pt-PT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467544" y="1405404"/>
            <a:ext cx="8845116" cy="3457806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Budget ~12.9M€ (11M€ EEA grants| 1.9 M€ National Budget)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Project Promoter: IPMA,I.P. (Portugal)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Donor Project Partner: IMR (Norway)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Two main development phases (two international tenders): </a:t>
            </a:r>
          </a:p>
          <a:p>
            <a:pPr>
              <a:lnSpc>
                <a:spcPct val="150000"/>
              </a:lnSpc>
            </a:pPr>
            <a:r>
              <a:rPr lang="en-GB" i="1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	Phase 1: Acquisition of a vessel</a:t>
            </a:r>
          </a:p>
          <a:p>
            <a:pPr>
              <a:lnSpc>
                <a:spcPct val="150000"/>
              </a:lnSpc>
            </a:pPr>
            <a:r>
              <a:rPr lang="en-GB" i="1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	Phase 2: Vessel refit</a:t>
            </a:r>
          </a:p>
          <a:p>
            <a:pPr>
              <a:lnSpc>
                <a:spcPct val="150000"/>
              </a:lnSpc>
            </a:pPr>
            <a:r>
              <a:rPr lang="en-GB" i="1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	</a:t>
            </a:r>
          </a:p>
          <a:p>
            <a:pPr>
              <a:lnSpc>
                <a:spcPct val="150000"/>
              </a:lnSpc>
            </a:pPr>
            <a:endParaRPr lang="en-GB" i="1" dirty="0">
              <a:solidFill>
                <a:schemeClr val="tx1">
                  <a:lumMod val="75000"/>
                  <a:lumOff val="25000"/>
                </a:schemeClr>
              </a:solidFill>
              <a:latin typeface="Trebuchet MS" panose="020B0603020202020204" pitchFamily="34" charset="0"/>
            </a:endParaRPr>
          </a:p>
        </p:txBody>
      </p:sp>
      <p:sp>
        <p:nvSpPr>
          <p:cNvPr id="11" name="Rectangle 2"/>
          <p:cNvSpPr>
            <a:spLocks noChangeArrowheads="1"/>
          </p:cNvSpPr>
          <p:nvPr/>
        </p:nvSpPr>
        <p:spPr bwMode="auto">
          <a:xfrm>
            <a:off x="467544" y="836712"/>
            <a:ext cx="8352928" cy="446276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The project</a:t>
            </a:r>
          </a:p>
        </p:txBody>
      </p:sp>
      <p:pic>
        <p:nvPicPr>
          <p:cNvPr id="9" name="Picture 8" descr="Untitled.tiff">
            <a:extLst>
              <a:ext uri="{FF2B5EF4-FFF2-40B4-BE49-F238E27FC236}">
                <a16:creationId xmlns:a16="http://schemas.microsoft.com/office/drawing/2014/main" id="{96B3E5CD-4528-9047-B2E8-F7CDB4A60D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6" y="6133292"/>
            <a:ext cx="1546560" cy="692696"/>
          </a:xfrm>
          <a:prstGeom prst="rect">
            <a:avLst/>
          </a:prstGeom>
        </p:spPr>
      </p:pic>
      <p:pic>
        <p:nvPicPr>
          <p:cNvPr id="10" name="Picture 9" descr="H1_IPMA_RGB.png">
            <a:extLst>
              <a:ext uri="{FF2B5EF4-FFF2-40B4-BE49-F238E27FC236}">
                <a16:creationId xmlns:a16="http://schemas.microsoft.com/office/drawing/2014/main" id="{D481DE84-013D-1A43-A157-D09C11FB4A2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9" t="21316" r="10131" b="27218"/>
          <a:stretch>
            <a:fillRect/>
          </a:stretch>
        </p:blipFill>
        <p:spPr>
          <a:xfrm>
            <a:off x="7401396" y="6082492"/>
            <a:ext cx="1638861" cy="692696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27BA6B8-FFFE-6E42-8356-9F19523B959D}"/>
              </a:ext>
            </a:extLst>
          </p:cNvPr>
          <p:cNvCxnSpPr>
            <a:cxnSpLocks/>
          </p:cNvCxnSpPr>
          <p:nvPr/>
        </p:nvCxnSpPr>
        <p:spPr bwMode="auto">
          <a:xfrm>
            <a:off x="263057" y="6082492"/>
            <a:ext cx="864096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263057" y="205352"/>
            <a:ext cx="8640960" cy="1207424"/>
          </a:xfrm>
          <a:prstGeom prst="rect">
            <a:avLst/>
          </a:prstGeom>
          <a:solidFill>
            <a:schemeClr val="bg1"/>
          </a:solidFill>
          <a:ln w="381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pt-PT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0" y="6196792"/>
            <a:ext cx="9144000" cy="692696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pt-PT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467544" y="1233414"/>
            <a:ext cx="8845116" cy="1383712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On site inspections of proposed vessels (with IMR)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Feasibility study for the conversion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Technical inspections of main engines, generators and shaft</a:t>
            </a:r>
          </a:p>
        </p:txBody>
      </p:sp>
      <p:sp>
        <p:nvSpPr>
          <p:cNvPr id="11" name="Rectangle 2"/>
          <p:cNvSpPr>
            <a:spLocks noChangeArrowheads="1"/>
          </p:cNvSpPr>
          <p:nvPr/>
        </p:nvSpPr>
        <p:spPr bwMode="auto">
          <a:xfrm>
            <a:off x="467544" y="836712"/>
            <a:ext cx="8352928" cy="446276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Phase 1: Acquisition of a vessel</a:t>
            </a: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438091" y="2808390"/>
            <a:ext cx="7803084" cy="1822294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>
            <a:defPPr>
              <a:defRPr lang="pt-PT"/>
            </a:defPPr>
            <a:lvl1pPr marL="342900" indent="-342900">
              <a:lnSpc>
                <a:spcPct val="150000"/>
              </a:lnSpc>
              <a:buFont typeface="Wingdings" panose="05000000000000000000" pitchFamily="2" charset="2"/>
              <a:buChar char="v"/>
              <a:defRPr sz="190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defRPr>
            </a:lvl1pPr>
          </a:lstStyle>
          <a:p>
            <a:pPr marL="0" indent="0">
              <a:buNone/>
            </a:pPr>
            <a:r>
              <a:rPr lang="en-GB" altLang="en-US" b="1" dirty="0"/>
              <a:t>International Tender</a:t>
            </a:r>
          </a:p>
          <a:p>
            <a:r>
              <a:rPr lang="en-GB" altLang="en-US" dirty="0"/>
              <a:t>Winning proposal - </a:t>
            </a:r>
            <a:r>
              <a:rPr lang="pt-PT" altLang="en-US" dirty="0" err="1"/>
              <a:t>Kommandor</a:t>
            </a:r>
            <a:r>
              <a:rPr lang="pt-PT" altLang="en-US" dirty="0"/>
              <a:t> </a:t>
            </a:r>
            <a:r>
              <a:rPr lang="pt-PT" altLang="en-US" dirty="0" err="1"/>
              <a:t>Calum</a:t>
            </a:r>
            <a:r>
              <a:rPr lang="pt-PT" altLang="en-US" dirty="0"/>
              <a:t> (</a:t>
            </a:r>
            <a:r>
              <a:rPr lang="pt-PT" altLang="en-US" dirty="0" err="1"/>
              <a:t>Hays</a:t>
            </a:r>
            <a:r>
              <a:rPr lang="pt-PT" altLang="en-US" dirty="0"/>
              <a:t> </a:t>
            </a:r>
            <a:r>
              <a:rPr lang="pt-PT" altLang="en-US" dirty="0" err="1"/>
              <a:t>Ships</a:t>
            </a:r>
            <a:r>
              <a:rPr lang="pt-PT" altLang="en-US" dirty="0"/>
              <a:t>)</a:t>
            </a:r>
            <a:endParaRPr lang="en-GB" altLang="en-US" dirty="0"/>
          </a:p>
          <a:p>
            <a:endParaRPr lang="en-GB" altLang="en-US" dirty="0"/>
          </a:p>
          <a:p>
            <a:endParaRPr lang="pt-PT" altLang="en-US" dirty="0"/>
          </a:p>
        </p:txBody>
      </p:sp>
      <p:pic>
        <p:nvPicPr>
          <p:cNvPr id="14" name="Content Placeholder 6"/>
          <p:cNvPicPr>
            <a:picLocks noChangeAspect="1"/>
          </p:cNvPicPr>
          <p:nvPr/>
        </p:nvPicPr>
        <p:blipFill rotWithShape="1">
          <a:blip r:embed="rId2" cstate="print"/>
          <a:srcRect l="7932" t="14353" r="9180"/>
          <a:stretch>
            <a:fillRect/>
          </a:stretch>
        </p:blipFill>
        <p:spPr>
          <a:xfrm>
            <a:off x="808239" y="3858190"/>
            <a:ext cx="3767262" cy="2018647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15" name="Content Placeholder 2"/>
          <p:cNvPicPr>
            <a:picLocks noChangeAspect="1"/>
          </p:cNvPicPr>
          <p:nvPr/>
        </p:nvPicPr>
        <p:blipFill rotWithShape="1">
          <a:blip r:embed="rId3" cstate="print"/>
          <a:srcRect l="14015" t="21791" r="10259" b="9685"/>
          <a:stretch>
            <a:fillRect/>
          </a:stretch>
        </p:blipFill>
        <p:spPr>
          <a:xfrm>
            <a:off x="4663090" y="3825134"/>
            <a:ext cx="4070248" cy="2049945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13" name="Picture 12" descr="Untitled.tiff">
            <a:extLst>
              <a:ext uri="{FF2B5EF4-FFF2-40B4-BE49-F238E27FC236}">
                <a16:creationId xmlns:a16="http://schemas.microsoft.com/office/drawing/2014/main" id="{CB9E00F3-126B-8242-8277-820EB09913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6" y="6133292"/>
            <a:ext cx="1546560" cy="692696"/>
          </a:xfrm>
          <a:prstGeom prst="rect">
            <a:avLst/>
          </a:prstGeom>
        </p:spPr>
      </p:pic>
      <p:pic>
        <p:nvPicPr>
          <p:cNvPr id="16" name="Picture 15" descr="H1_IPMA_RGB.png">
            <a:extLst>
              <a:ext uri="{FF2B5EF4-FFF2-40B4-BE49-F238E27FC236}">
                <a16:creationId xmlns:a16="http://schemas.microsoft.com/office/drawing/2014/main" id="{C8256CA6-0EC9-CE43-A16E-5B5A0C25B98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9" t="21316" r="10131" b="27218"/>
          <a:stretch>
            <a:fillRect/>
          </a:stretch>
        </p:blipFill>
        <p:spPr>
          <a:xfrm>
            <a:off x="7401396" y="6082492"/>
            <a:ext cx="1638861" cy="692696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D867C89-A947-AC49-8BE9-34173547CB3A}"/>
              </a:ext>
            </a:extLst>
          </p:cNvPr>
          <p:cNvCxnSpPr>
            <a:cxnSpLocks/>
          </p:cNvCxnSpPr>
          <p:nvPr/>
        </p:nvCxnSpPr>
        <p:spPr bwMode="auto">
          <a:xfrm>
            <a:off x="263057" y="6082492"/>
            <a:ext cx="864096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1255915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467544" y="1352484"/>
            <a:ext cx="8436473" cy="4134402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pPr marL="342900" indent="-342900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Year 1986, refit 2012</a:t>
            </a:r>
          </a:p>
          <a:p>
            <a:pPr marL="342900" indent="-342900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Length: 75 m; Beam: 15 m; Draft:  4.5 m</a:t>
            </a:r>
          </a:p>
          <a:p>
            <a:pPr marL="342900" indent="-342900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Container capacity: 3x20´´or 4 x10´´ </a:t>
            </a:r>
            <a:r>
              <a:rPr lang="en-GB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Iso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 containers</a:t>
            </a:r>
          </a:p>
          <a:p>
            <a:pPr marL="342900" indent="-342900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Two four stroke engines and one independent azimuthal</a:t>
            </a:r>
          </a:p>
          <a:p>
            <a:pPr marL="342900" indent="-342900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4x400 KW Generator + 1 emergency generator </a:t>
            </a:r>
          </a:p>
          <a:p>
            <a:pPr marL="342900" indent="-342900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Speed: 13/10 </a:t>
            </a:r>
            <a:r>
              <a:rPr lang="en-GB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knts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 (Peak/transit)</a:t>
            </a:r>
          </a:p>
          <a:p>
            <a:pPr marL="342900" indent="-342900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Seismic compressors</a:t>
            </a:r>
          </a:p>
          <a:p>
            <a:pPr marL="342900" indent="-342900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10 T A Frame and a 30 T crane aft</a:t>
            </a:r>
          </a:p>
          <a:p>
            <a:pPr marL="342900" indent="-342900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Moon Pool (1.2x1.2m)</a:t>
            </a:r>
          </a:p>
          <a:p>
            <a:pPr marL="342900" indent="-342900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EMRI DP system (one azimuthal, one tunnel, one main)</a:t>
            </a:r>
          </a:p>
          <a:p>
            <a:pPr marL="342900" indent="-342900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Endurance: 40 days</a:t>
            </a:r>
          </a:p>
          <a:p>
            <a:pPr marL="342900" indent="-342900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Accommodations: 45 </a:t>
            </a:r>
            <a:r>
              <a:rPr lang="en-GB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pax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 (15 crew + 30 scientific and technical )</a:t>
            </a:r>
          </a:p>
          <a:p>
            <a:pPr marL="342900" indent="-342900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Sci facilities: dry Lab, wet lab, processing room, conference room</a:t>
            </a:r>
          </a:p>
          <a:p>
            <a:pPr marL="342900" indent="-342900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Gym, sauna, cinema (dark room), lounge</a:t>
            </a:r>
          </a:p>
          <a:p>
            <a:pPr marL="342900" indent="-342900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Lloyd’s Register Class Notation 100A1 </a:t>
            </a: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67544" y="836712"/>
            <a:ext cx="8352928" cy="446276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Phase 1: Acquisition of a vessel</a:t>
            </a:r>
          </a:p>
        </p:txBody>
      </p:sp>
      <p:pic>
        <p:nvPicPr>
          <p:cNvPr id="9" name="Picture 8" descr="Untitled.tiff">
            <a:extLst>
              <a:ext uri="{FF2B5EF4-FFF2-40B4-BE49-F238E27FC236}">
                <a16:creationId xmlns:a16="http://schemas.microsoft.com/office/drawing/2014/main" id="{37B6EA54-D30E-9047-9AC3-54DDF74D0F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6" y="6133292"/>
            <a:ext cx="1546560" cy="692696"/>
          </a:xfrm>
          <a:prstGeom prst="rect">
            <a:avLst/>
          </a:prstGeom>
        </p:spPr>
      </p:pic>
      <p:pic>
        <p:nvPicPr>
          <p:cNvPr id="11" name="Picture 10" descr="H1_IPMA_RGB.png">
            <a:extLst>
              <a:ext uri="{FF2B5EF4-FFF2-40B4-BE49-F238E27FC236}">
                <a16:creationId xmlns:a16="http://schemas.microsoft.com/office/drawing/2014/main" id="{73502C88-AC4F-C14C-8CA9-ACD21A31BB9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9" t="21316" r="10131" b="27218"/>
          <a:stretch>
            <a:fillRect/>
          </a:stretch>
        </p:blipFill>
        <p:spPr>
          <a:xfrm>
            <a:off x="7401396" y="6082492"/>
            <a:ext cx="1638861" cy="692696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E311BF7-2AA8-BA45-BADF-0B6F1D795E94}"/>
              </a:ext>
            </a:extLst>
          </p:cNvPr>
          <p:cNvCxnSpPr>
            <a:cxnSpLocks/>
          </p:cNvCxnSpPr>
          <p:nvPr/>
        </p:nvCxnSpPr>
        <p:spPr bwMode="auto">
          <a:xfrm>
            <a:off x="263057" y="6082492"/>
            <a:ext cx="864096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263057" y="205352"/>
            <a:ext cx="8640960" cy="1207424"/>
          </a:xfrm>
          <a:prstGeom prst="rect">
            <a:avLst/>
          </a:prstGeom>
          <a:solidFill>
            <a:schemeClr val="bg1"/>
          </a:solidFill>
          <a:ln w="381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pt-PT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2"/>
          <p:cNvSpPr>
            <a:spLocks noChangeArrowheads="1"/>
          </p:cNvSpPr>
          <p:nvPr/>
        </p:nvSpPr>
        <p:spPr bwMode="auto">
          <a:xfrm>
            <a:off x="467544" y="836712"/>
            <a:ext cx="8352928" cy="446276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Phase 2: Vessel refit – main transformations</a:t>
            </a: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467544" y="1511244"/>
            <a:ext cx="8845116" cy="2799997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1 A-frame (20 ton)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2 trawl winches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2 </a:t>
            </a:r>
            <a:r>
              <a:rPr lang="en-GB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gilson</a:t>
            </a: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 winches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2 cranes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1 </a:t>
            </a:r>
            <a:r>
              <a:rPr lang="en-GB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netdrum</a:t>
            </a:r>
            <a:endParaRPr lang="en-GB" sz="1700" dirty="0">
              <a:solidFill>
                <a:schemeClr val="tx1">
                  <a:lumMod val="75000"/>
                  <a:lumOff val="25000"/>
                </a:schemeClr>
              </a:solidFill>
              <a:latin typeface="Trebuchet MS" panose="020B0603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3 lab spaces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1 false deck (ROV Op’s)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deck extensions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2"/>
          <a:srcRect t="1" r="1326" b="24285"/>
          <a:stretch>
            <a:fillRect/>
          </a:stretch>
        </p:blipFill>
        <p:spPr>
          <a:xfrm>
            <a:off x="3555992" y="1519993"/>
            <a:ext cx="5139143" cy="4332818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9" name="Picture 8" descr="Untitled.tiff">
            <a:extLst>
              <a:ext uri="{FF2B5EF4-FFF2-40B4-BE49-F238E27FC236}">
                <a16:creationId xmlns:a16="http://schemas.microsoft.com/office/drawing/2014/main" id="{8C1D0D24-28F9-3942-847D-1676B2949C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6" y="6133292"/>
            <a:ext cx="1546560" cy="692696"/>
          </a:xfrm>
          <a:prstGeom prst="rect">
            <a:avLst/>
          </a:prstGeom>
        </p:spPr>
      </p:pic>
      <p:pic>
        <p:nvPicPr>
          <p:cNvPr id="10" name="Picture 9" descr="H1_IPMA_RGB.png">
            <a:extLst>
              <a:ext uri="{FF2B5EF4-FFF2-40B4-BE49-F238E27FC236}">
                <a16:creationId xmlns:a16="http://schemas.microsoft.com/office/drawing/2014/main" id="{B07536A2-4FCB-8042-A755-8CC03EC715E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9" t="21316" r="10131" b="27218"/>
          <a:stretch>
            <a:fillRect/>
          </a:stretch>
        </p:blipFill>
        <p:spPr>
          <a:xfrm>
            <a:off x="7401396" y="6082492"/>
            <a:ext cx="1638861" cy="692696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15E0DC2-D323-334E-9839-46E6D52F7F01}"/>
              </a:ext>
            </a:extLst>
          </p:cNvPr>
          <p:cNvCxnSpPr>
            <a:cxnSpLocks/>
          </p:cNvCxnSpPr>
          <p:nvPr/>
        </p:nvCxnSpPr>
        <p:spPr bwMode="auto">
          <a:xfrm>
            <a:off x="263057" y="6082492"/>
            <a:ext cx="864096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263057" y="205352"/>
            <a:ext cx="8640960" cy="1207424"/>
          </a:xfrm>
          <a:prstGeom prst="rect">
            <a:avLst/>
          </a:prstGeom>
          <a:solidFill>
            <a:schemeClr val="bg1"/>
          </a:solidFill>
          <a:ln w="381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pt-PT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2"/>
          <p:cNvSpPr>
            <a:spLocks noChangeArrowheads="1"/>
          </p:cNvSpPr>
          <p:nvPr/>
        </p:nvSpPr>
        <p:spPr bwMode="auto">
          <a:xfrm>
            <a:off x="467544" y="836712"/>
            <a:ext cx="8352928" cy="446276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Phase 2: Vessel refit – </a:t>
            </a:r>
            <a:r>
              <a:rPr lang="en-GB" sz="23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Estaleiros</a:t>
            </a:r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 </a:t>
            </a:r>
            <a:r>
              <a:rPr lang="en-GB" sz="23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Navais</a:t>
            </a:r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 de </a:t>
            </a:r>
            <a:r>
              <a:rPr lang="en-GB" sz="23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Peniche</a:t>
            </a:r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, S.A.</a:t>
            </a:r>
          </a:p>
        </p:txBody>
      </p:sp>
      <p:pic>
        <p:nvPicPr>
          <p:cNvPr id="9" name="Picture 8" descr="Untitled.tiff">
            <a:extLst>
              <a:ext uri="{FF2B5EF4-FFF2-40B4-BE49-F238E27FC236}">
                <a16:creationId xmlns:a16="http://schemas.microsoft.com/office/drawing/2014/main" id="{8C1D0D24-28F9-3942-847D-1676B2949C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6" y="6133292"/>
            <a:ext cx="1546560" cy="692696"/>
          </a:xfrm>
          <a:prstGeom prst="rect">
            <a:avLst/>
          </a:prstGeom>
        </p:spPr>
      </p:pic>
      <p:pic>
        <p:nvPicPr>
          <p:cNvPr id="10" name="Picture 9" descr="H1_IPMA_RGB.png">
            <a:extLst>
              <a:ext uri="{FF2B5EF4-FFF2-40B4-BE49-F238E27FC236}">
                <a16:creationId xmlns:a16="http://schemas.microsoft.com/office/drawing/2014/main" id="{B07536A2-4FCB-8042-A755-8CC03EC715E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9" t="21316" r="10131" b="27218"/>
          <a:stretch>
            <a:fillRect/>
          </a:stretch>
        </p:blipFill>
        <p:spPr>
          <a:xfrm>
            <a:off x="7401396" y="6082492"/>
            <a:ext cx="1638861" cy="692696"/>
          </a:xfrm>
          <a:prstGeom prst="rect">
            <a:avLst/>
          </a:prstGeom>
        </p:spPr>
      </p:pic>
      <p:pic>
        <p:nvPicPr>
          <p:cNvPr id="16" name="Picture 15" descr="2017-11-14-PHOTO-00000221.jpg">
            <a:extLst>
              <a:ext uri="{FF2B5EF4-FFF2-40B4-BE49-F238E27FC236}">
                <a16:creationId xmlns:a16="http://schemas.microsoft.com/office/drawing/2014/main" id="{BFD0D57B-8928-4343-AAA0-81D38A68AC7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82" b="17079"/>
          <a:stretch/>
        </p:blipFill>
        <p:spPr>
          <a:xfrm>
            <a:off x="5469678" y="1452990"/>
            <a:ext cx="3350794" cy="2233113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19" name="Picture 18" descr="G1.jpg">
            <a:extLst>
              <a:ext uri="{FF2B5EF4-FFF2-40B4-BE49-F238E27FC236}">
                <a16:creationId xmlns:a16="http://schemas.microsoft.com/office/drawing/2014/main" id="{B09AE843-E106-3C49-9015-10BC727B7D9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35" t="5648" r="10797" b="2002"/>
          <a:stretch/>
        </p:blipFill>
        <p:spPr>
          <a:xfrm>
            <a:off x="263057" y="3864444"/>
            <a:ext cx="2076382" cy="2061369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21" name="Picture 20" descr="1.tiff">
            <a:extLst>
              <a:ext uri="{FF2B5EF4-FFF2-40B4-BE49-F238E27FC236}">
                <a16:creationId xmlns:a16="http://schemas.microsoft.com/office/drawing/2014/main" id="{5929F7A8-D65D-BB4A-9921-09EEE79F0BA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40" r="1509" b="7820"/>
          <a:stretch/>
        </p:blipFill>
        <p:spPr>
          <a:xfrm>
            <a:off x="2199987" y="1452990"/>
            <a:ext cx="3185228" cy="2222977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22" name="Picture 21" descr="2.tiff">
            <a:extLst>
              <a:ext uri="{FF2B5EF4-FFF2-40B4-BE49-F238E27FC236}">
                <a16:creationId xmlns:a16="http://schemas.microsoft.com/office/drawing/2014/main" id="{863FD818-EAC3-E54C-84D6-4C1B6C01A15A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75" b="16601"/>
          <a:stretch/>
        </p:blipFill>
        <p:spPr>
          <a:xfrm>
            <a:off x="263057" y="1452990"/>
            <a:ext cx="1852466" cy="2222977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D14B47F5-F2D2-9A48-98FA-9D45213385C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5387" y="3864444"/>
            <a:ext cx="2495085" cy="2061369"/>
          </a:xfrm>
          <a:prstGeom prst="rect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832D8FB0-DB68-6B44-A233-E0B262B6983F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52" r="9785"/>
          <a:stretch/>
        </p:blipFill>
        <p:spPr>
          <a:xfrm rot="16200000">
            <a:off x="4237835" y="3911010"/>
            <a:ext cx="2061368" cy="1968237"/>
          </a:xfrm>
          <a:prstGeom prst="rect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CE9B6125-77C8-854D-9266-0B2DCDC110EB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4" t="10178" r="6890" b="16262"/>
          <a:stretch/>
        </p:blipFill>
        <p:spPr>
          <a:xfrm>
            <a:off x="2412189" y="3864444"/>
            <a:ext cx="1799461" cy="2073296"/>
          </a:xfrm>
          <a:prstGeom prst="rect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22DA5EDA-0ADB-A248-8EFE-CF724A8F0E1A}"/>
              </a:ext>
            </a:extLst>
          </p:cNvPr>
          <p:cNvCxnSpPr>
            <a:cxnSpLocks/>
          </p:cNvCxnSpPr>
          <p:nvPr/>
        </p:nvCxnSpPr>
        <p:spPr bwMode="auto">
          <a:xfrm>
            <a:off x="263057" y="6082492"/>
            <a:ext cx="864096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3098718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2"/>
          <p:cNvSpPr>
            <a:spLocks noChangeArrowheads="1"/>
          </p:cNvSpPr>
          <p:nvPr/>
        </p:nvSpPr>
        <p:spPr bwMode="auto">
          <a:xfrm>
            <a:off x="467544" y="836712"/>
            <a:ext cx="8352928" cy="446276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Phase 2: Vessel refit – </a:t>
            </a:r>
            <a:r>
              <a:rPr lang="en-GB" sz="23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Estaleiros</a:t>
            </a:r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 </a:t>
            </a:r>
            <a:r>
              <a:rPr lang="en-GB" sz="23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Navais</a:t>
            </a:r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 de </a:t>
            </a:r>
            <a:r>
              <a:rPr lang="en-GB" sz="23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Peniche</a:t>
            </a:r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, S.A.</a:t>
            </a:r>
          </a:p>
        </p:txBody>
      </p:sp>
      <p:pic>
        <p:nvPicPr>
          <p:cNvPr id="9" name="Picture 8" descr="Untitled.tiff">
            <a:extLst>
              <a:ext uri="{FF2B5EF4-FFF2-40B4-BE49-F238E27FC236}">
                <a16:creationId xmlns:a16="http://schemas.microsoft.com/office/drawing/2014/main" id="{8C1D0D24-28F9-3942-847D-1676B2949C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6" y="6133292"/>
            <a:ext cx="1546560" cy="692696"/>
          </a:xfrm>
          <a:prstGeom prst="rect">
            <a:avLst/>
          </a:prstGeom>
        </p:spPr>
      </p:pic>
      <p:pic>
        <p:nvPicPr>
          <p:cNvPr id="10" name="Picture 9" descr="H1_IPMA_RGB.png">
            <a:extLst>
              <a:ext uri="{FF2B5EF4-FFF2-40B4-BE49-F238E27FC236}">
                <a16:creationId xmlns:a16="http://schemas.microsoft.com/office/drawing/2014/main" id="{B07536A2-4FCB-8042-A755-8CC03EC715E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9" t="21316" r="10131" b="27218"/>
          <a:stretch>
            <a:fillRect/>
          </a:stretch>
        </p:blipFill>
        <p:spPr>
          <a:xfrm>
            <a:off x="7401396" y="6082492"/>
            <a:ext cx="1638861" cy="692696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BBD2BB-748A-2142-9826-AC638B38518D}"/>
              </a:ext>
            </a:extLst>
          </p:cNvPr>
          <p:cNvCxnSpPr>
            <a:cxnSpLocks/>
          </p:cNvCxnSpPr>
          <p:nvPr/>
        </p:nvCxnSpPr>
        <p:spPr bwMode="auto">
          <a:xfrm>
            <a:off x="263057" y="6082492"/>
            <a:ext cx="864096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17" name="Picture 16">
            <a:extLst>
              <a:ext uri="{FF2B5EF4-FFF2-40B4-BE49-F238E27FC236}">
                <a16:creationId xmlns:a16="http://schemas.microsoft.com/office/drawing/2014/main" id="{AD9EC3B3-624E-B342-82BA-C7DACD3E9FA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10" t="9737" b="28452"/>
          <a:stretch/>
        </p:blipFill>
        <p:spPr>
          <a:xfrm>
            <a:off x="305921" y="1800226"/>
            <a:ext cx="8589310" cy="4174314"/>
          </a:xfrm>
          <a:prstGeom prst="rect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968277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2"/>
          <p:cNvSpPr>
            <a:spLocks noChangeArrowheads="1"/>
          </p:cNvSpPr>
          <p:nvPr/>
        </p:nvSpPr>
        <p:spPr bwMode="auto">
          <a:xfrm>
            <a:off x="467544" y="836712"/>
            <a:ext cx="8352928" cy="446276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Phase 2: Vessel refit – Dock tests</a:t>
            </a:r>
          </a:p>
        </p:txBody>
      </p:sp>
      <p:pic>
        <p:nvPicPr>
          <p:cNvPr id="9" name="Picture 8" descr="Untitled.tiff">
            <a:extLst>
              <a:ext uri="{FF2B5EF4-FFF2-40B4-BE49-F238E27FC236}">
                <a16:creationId xmlns:a16="http://schemas.microsoft.com/office/drawing/2014/main" id="{8C1D0D24-28F9-3942-847D-1676B2949C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6" y="6133292"/>
            <a:ext cx="1546560" cy="692696"/>
          </a:xfrm>
          <a:prstGeom prst="rect">
            <a:avLst/>
          </a:prstGeom>
        </p:spPr>
      </p:pic>
      <p:pic>
        <p:nvPicPr>
          <p:cNvPr id="10" name="Picture 9" descr="H1_IPMA_RGB.png">
            <a:extLst>
              <a:ext uri="{FF2B5EF4-FFF2-40B4-BE49-F238E27FC236}">
                <a16:creationId xmlns:a16="http://schemas.microsoft.com/office/drawing/2014/main" id="{B07536A2-4FCB-8042-A755-8CC03EC715E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9" t="21316" r="10131" b="27218"/>
          <a:stretch>
            <a:fillRect/>
          </a:stretch>
        </p:blipFill>
        <p:spPr>
          <a:xfrm>
            <a:off x="7401396" y="6082492"/>
            <a:ext cx="1638861" cy="692696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BBD2BB-748A-2142-9826-AC638B38518D}"/>
              </a:ext>
            </a:extLst>
          </p:cNvPr>
          <p:cNvCxnSpPr>
            <a:cxnSpLocks/>
          </p:cNvCxnSpPr>
          <p:nvPr/>
        </p:nvCxnSpPr>
        <p:spPr bwMode="auto">
          <a:xfrm>
            <a:off x="263057" y="6082492"/>
            <a:ext cx="864096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7080A103-23B1-9C4A-857B-4F17A378E22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50" r="4969" b="4131"/>
          <a:stretch/>
        </p:blipFill>
        <p:spPr>
          <a:xfrm>
            <a:off x="305921" y="1876667"/>
            <a:ext cx="4851868" cy="4124088"/>
          </a:xfrm>
          <a:prstGeom prst="rect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0C808F6-3659-5049-ADA7-079ACB86F13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31" b="2036"/>
          <a:stretch/>
        </p:blipFill>
        <p:spPr>
          <a:xfrm>
            <a:off x="5244904" y="1876668"/>
            <a:ext cx="3690392" cy="4095510"/>
          </a:xfrm>
          <a:prstGeom prst="rect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</p:pic>
      <p:sp>
        <p:nvSpPr>
          <p:cNvPr id="14" name="Rectangle 2">
            <a:extLst>
              <a:ext uri="{FF2B5EF4-FFF2-40B4-BE49-F238E27FC236}">
                <a16:creationId xmlns:a16="http://schemas.microsoft.com/office/drawing/2014/main" id="{475CE73C-402E-4641-8DD2-1F20B94ABF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4680" y="1255412"/>
            <a:ext cx="8352928" cy="446276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r>
              <a:rPr lang="en-GB" sz="2300" dirty="0">
                <a:solidFill>
                  <a:schemeClr val="tx1">
                    <a:lumMod val="50000"/>
                    <a:lumOff val="50000"/>
                  </a:schemeClr>
                </a:solidFill>
                <a:latin typeface="Trebuchet MS" panose="020B0603020202020204" pitchFamily="34" charset="0"/>
              </a:rPr>
              <a:t>[Sea trials: end of June 2019]</a:t>
            </a:r>
          </a:p>
        </p:txBody>
      </p:sp>
    </p:spTree>
    <p:extLst>
      <p:ext uri="{BB962C8B-B14F-4D97-AF65-F5344CB8AC3E}">
        <p14:creationId xmlns:p14="http://schemas.microsoft.com/office/powerpoint/2010/main" val="2467211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263057" y="205352"/>
            <a:ext cx="8640960" cy="1207424"/>
          </a:xfrm>
          <a:prstGeom prst="rect">
            <a:avLst/>
          </a:prstGeom>
          <a:solidFill>
            <a:schemeClr val="bg1"/>
          </a:solidFill>
          <a:ln w="381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pt-PT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CEA280E2-B19E-6A4A-9491-75826B4A69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15" b="13932"/>
          <a:stretch/>
        </p:blipFill>
        <p:spPr>
          <a:xfrm>
            <a:off x="263057" y="1405396"/>
            <a:ext cx="8640960" cy="4526967"/>
          </a:xfrm>
          <a:prstGeom prst="rect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</p:pic>
      <p:sp>
        <p:nvSpPr>
          <p:cNvPr id="29" name="Rectangle 2">
            <a:extLst>
              <a:ext uri="{FF2B5EF4-FFF2-40B4-BE49-F238E27FC236}">
                <a16:creationId xmlns:a16="http://schemas.microsoft.com/office/drawing/2014/main" id="{9F2FAFE7-B6F8-0546-A99D-93E99484B5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544" y="836712"/>
            <a:ext cx="8352928" cy="446276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Phase 2: Vessel refit – ROV </a:t>
            </a:r>
            <a:r>
              <a:rPr lang="en-GB" sz="23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Luso</a:t>
            </a:r>
            <a:endParaRPr lang="en-GB" sz="2300" dirty="0">
              <a:solidFill>
                <a:schemeClr val="tx1">
                  <a:lumMod val="75000"/>
                  <a:lumOff val="25000"/>
                </a:schemeClr>
              </a:solidFill>
              <a:latin typeface="Trebuchet MS" panose="020B0603020202020204" pitchFamily="34" charset="0"/>
            </a:endParaRPr>
          </a:p>
        </p:txBody>
      </p:sp>
      <p:pic>
        <p:nvPicPr>
          <p:cNvPr id="33" name="Picture 32" descr="Untitled.tiff">
            <a:extLst>
              <a:ext uri="{FF2B5EF4-FFF2-40B4-BE49-F238E27FC236}">
                <a16:creationId xmlns:a16="http://schemas.microsoft.com/office/drawing/2014/main" id="{3C176D54-6A0F-9049-B846-E2802D297A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6" y="6133292"/>
            <a:ext cx="1546560" cy="692696"/>
          </a:xfrm>
          <a:prstGeom prst="rect">
            <a:avLst/>
          </a:prstGeom>
        </p:spPr>
      </p:pic>
      <p:pic>
        <p:nvPicPr>
          <p:cNvPr id="35" name="Picture 34" descr="H1_IPMA_RGB.png">
            <a:extLst>
              <a:ext uri="{FF2B5EF4-FFF2-40B4-BE49-F238E27FC236}">
                <a16:creationId xmlns:a16="http://schemas.microsoft.com/office/drawing/2014/main" id="{91696134-1CF7-6842-B055-A06776F6171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9" t="21316" r="10131" b="27218"/>
          <a:stretch>
            <a:fillRect/>
          </a:stretch>
        </p:blipFill>
        <p:spPr>
          <a:xfrm>
            <a:off x="7401396" y="6082492"/>
            <a:ext cx="1638861" cy="692696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6C92D00C-7251-AA4D-8D29-FB7DDEBF71E0}"/>
              </a:ext>
            </a:extLst>
          </p:cNvPr>
          <p:cNvCxnSpPr>
            <a:cxnSpLocks/>
          </p:cNvCxnSpPr>
          <p:nvPr/>
        </p:nvCxnSpPr>
        <p:spPr bwMode="auto">
          <a:xfrm>
            <a:off x="263057" y="6082492"/>
            <a:ext cx="864096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3984028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Untitled.tiff">
            <a:extLst>
              <a:ext uri="{FF2B5EF4-FFF2-40B4-BE49-F238E27FC236}">
                <a16:creationId xmlns:a16="http://schemas.microsoft.com/office/drawing/2014/main" id="{FFCEB259-AB09-3F48-8A5F-F8F9BC6C96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6" y="6133292"/>
            <a:ext cx="1546560" cy="692696"/>
          </a:xfrm>
          <a:prstGeom prst="rect">
            <a:avLst/>
          </a:prstGeom>
        </p:spPr>
      </p:pic>
      <p:pic>
        <p:nvPicPr>
          <p:cNvPr id="15" name="Picture 14" descr="H1_IPMA_RGB.png">
            <a:extLst>
              <a:ext uri="{FF2B5EF4-FFF2-40B4-BE49-F238E27FC236}">
                <a16:creationId xmlns:a16="http://schemas.microsoft.com/office/drawing/2014/main" id="{F7AE186D-13C5-724F-B22B-5232BFDDF1E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9" t="21316" r="10131" b="27218"/>
          <a:stretch>
            <a:fillRect/>
          </a:stretch>
        </p:blipFill>
        <p:spPr>
          <a:xfrm>
            <a:off x="7401396" y="6082492"/>
            <a:ext cx="1638861" cy="692696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0A22D17-DDBB-204D-96EF-15911C881841}"/>
              </a:ext>
            </a:extLst>
          </p:cNvPr>
          <p:cNvCxnSpPr>
            <a:cxnSpLocks/>
          </p:cNvCxnSpPr>
          <p:nvPr/>
        </p:nvCxnSpPr>
        <p:spPr bwMode="auto">
          <a:xfrm>
            <a:off x="263057" y="6082492"/>
            <a:ext cx="864096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7" name="Rectangle 2">
            <a:extLst>
              <a:ext uri="{FF2B5EF4-FFF2-40B4-BE49-F238E27FC236}">
                <a16:creationId xmlns:a16="http://schemas.microsoft.com/office/drawing/2014/main" id="{D4D3172A-2DC6-734F-AC89-3B7B21EA21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544" y="836712"/>
            <a:ext cx="8352928" cy="400110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1</a:t>
            </a:r>
            <a:r>
              <a:rPr lang="en-GB" sz="2000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st</a:t>
            </a: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 Survey: Marine Aquaculture Pilot Project</a:t>
            </a:r>
            <a:endParaRPr lang="pt-PT" altLang="en-GB" sz="1900" dirty="0">
              <a:solidFill>
                <a:schemeClr val="tx1">
                  <a:lumMod val="75000"/>
                  <a:lumOff val="25000"/>
                </a:schemeClr>
              </a:solidFill>
              <a:latin typeface="Trebuchet MS" panose="020B0603020202020204" pitchFamily="34" charset="0"/>
            </a:endParaRPr>
          </a:p>
        </p:txBody>
      </p:sp>
      <p:pic>
        <p:nvPicPr>
          <p:cNvPr id="2" name="Online Media 1" descr="filme1.mp4">
            <a:hlinkClick r:id="" action="ppaction://media"/>
            <a:extLst>
              <a:ext uri="{FF2B5EF4-FFF2-40B4-BE49-F238E27FC236}">
                <a16:creationId xmlns:a16="http://schemas.microsoft.com/office/drawing/2014/main" id="{1ADD6A78-38AE-BC46-B287-5F5161161DB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63057" y="1303540"/>
            <a:ext cx="8352928" cy="4695622"/>
          </a:xfrm>
          <a:prstGeom prst="rect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462863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80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Untitled.tiff">
            <a:extLst>
              <a:ext uri="{FF2B5EF4-FFF2-40B4-BE49-F238E27FC236}">
                <a16:creationId xmlns:a16="http://schemas.microsoft.com/office/drawing/2014/main" id="{7D7CCCAD-90FA-F642-8BF0-0CACBC951D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6" y="6133292"/>
            <a:ext cx="1546560" cy="692696"/>
          </a:xfrm>
          <a:prstGeom prst="rect">
            <a:avLst/>
          </a:prstGeom>
        </p:spPr>
      </p:pic>
      <p:pic>
        <p:nvPicPr>
          <p:cNvPr id="14" name="Picture 13" descr="H1_IPMA_RGB.png">
            <a:extLst>
              <a:ext uri="{FF2B5EF4-FFF2-40B4-BE49-F238E27FC236}">
                <a16:creationId xmlns:a16="http://schemas.microsoft.com/office/drawing/2014/main" id="{265AFA6D-A438-D34B-BE06-CEEA553F935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9" t="21316" r="10131" b="27218"/>
          <a:stretch>
            <a:fillRect/>
          </a:stretch>
        </p:blipFill>
        <p:spPr>
          <a:xfrm>
            <a:off x="7401396" y="6082492"/>
            <a:ext cx="1638861" cy="692696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9712843-4D40-9F44-BD43-3BED0B050569}"/>
              </a:ext>
            </a:extLst>
          </p:cNvPr>
          <p:cNvCxnSpPr>
            <a:cxnSpLocks/>
          </p:cNvCxnSpPr>
          <p:nvPr/>
        </p:nvCxnSpPr>
        <p:spPr bwMode="auto">
          <a:xfrm>
            <a:off x="263057" y="6082492"/>
            <a:ext cx="864096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6" name="Rectangle 2">
            <a:extLst>
              <a:ext uri="{FF2B5EF4-FFF2-40B4-BE49-F238E27FC236}">
                <a16:creationId xmlns:a16="http://schemas.microsoft.com/office/drawing/2014/main" id="{6A48529A-BD90-A745-8D8A-3128A892C0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544" y="836712"/>
            <a:ext cx="8352928" cy="400110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1</a:t>
            </a:r>
            <a:r>
              <a:rPr lang="en-GB" sz="2000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st</a:t>
            </a: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 Survey: Marine Aquaculture Pilot Project</a:t>
            </a:r>
            <a:endParaRPr lang="pt-PT" altLang="en-GB" sz="1900" dirty="0">
              <a:solidFill>
                <a:schemeClr val="tx1">
                  <a:lumMod val="75000"/>
                  <a:lumOff val="25000"/>
                </a:schemeClr>
              </a:solidFill>
              <a:latin typeface="Trebuchet MS" panose="020B0603020202020204" pitchFamily="34" charset="0"/>
            </a:endParaRPr>
          </a:p>
        </p:txBody>
      </p:sp>
      <p:pic>
        <p:nvPicPr>
          <p:cNvPr id="3" name="Online Media 2" descr="filme2.mp4">
            <a:hlinkClick r:id="" action="ppaction://media"/>
            <a:extLst>
              <a:ext uri="{FF2B5EF4-FFF2-40B4-BE49-F238E27FC236}">
                <a16:creationId xmlns:a16="http://schemas.microsoft.com/office/drawing/2014/main" id="{B5E065FF-7739-E143-92FE-2316D951B9E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63057" y="1287621"/>
            <a:ext cx="8207298" cy="4613755"/>
          </a:xfrm>
          <a:prstGeom prst="rect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763341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7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agem 13" descr="IMG_E2232"/>
          <p:cNvPicPr>
            <a:picLocks noChangeAspect="1"/>
          </p:cNvPicPr>
          <p:nvPr/>
        </p:nvPicPr>
        <p:blipFill rotWithShape="1">
          <a:blip r:embed="rId2"/>
          <a:srcRect r="1915"/>
          <a:stretch/>
        </p:blipFill>
        <p:spPr>
          <a:xfrm>
            <a:off x="417831" y="1536700"/>
            <a:ext cx="2783522" cy="378459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5" name="Imagem 14" descr="IMG_E2231"/>
          <p:cNvPicPr>
            <a:picLocks noChangeAspect="1"/>
          </p:cNvPicPr>
          <p:nvPr/>
        </p:nvPicPr>
        <p:blipFill rotWithShape="1">
          <a:blip r:embed="rId3"/>
          <a:srcRect r="8689"/>
          <a:stretch/>
        </p:blipFill>
        <p:spPr>
          <a:xfrm>
            <a:off x="3398362" y="1536700"/>
            <a:ext cx="2618740" cy="382391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6" name="Imagem 15" descr="IMG_2237"/>
          <p:cNvPicPr>
            <a:picLocks noChangeAspect="1"/>
          </p:cNvPicPr>
          <p:nvPr/>
        </p:nvPicPr>
        <p:blipFill rotWithShape="1">
          <a:blip r:embed="rId4"/>
          <a:srcRect l="22659" r="26235"/>
          <a:stretch/>
        </p:blipFill>
        <p:spPr>
          <a:xfrm>
            <a:off x="6214110" y="1536700"/>
            <a:ext cx="2606040" cy="382391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467544" y="836712"/>
            <a:ext cx="8352928" cy="400110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1</a:t>
            </a:r>
            <a:r>
              <a:rPr lang="en-GB" sz="2000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st</a:t>
            </a: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 Survey: Marine Aquaculture Pilot Project</a:t>
            </a:r>
            <a:endParaRPr lang="pt-PT" altLang="en-GB" sz="1900" dirty="0">
              <a:solidFill>
                <a:schemeClr val="tx1">
                  <a:lumMod val="75000"/>
                  <a:lumOff val="25000"/>
                </a:schemeClr>
              </a:solidFill>
              <a:latin typeface="Trebuchet MS" panose="020B0603020202020204" pitchFamily="34" charset="0"/>
            </a:endParaRPr>
          </a:p>
        </p:txBody>
      </p:sp>
      <p:pic>
        <p:nvPicPr>
          <p:cNvPr id="13" name="Picture 12" descr="Untitled.tiff">
            <a:extLst>
              <a:ext uri="{FF2B5EF4-FFF2-40B4-BE49-F238E27FC236}">
                <a16:creationId xmlns:a16="http://schemas.microsoft.com/office/drawing/2014/main" id="{71A1EDAE-929A-0B44-83C3-5395680BF9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6" y="6133292"/>
            <a:ext cx="1546560" cy="692696"/>
          </a:xfrm>
          <a:prstGeom prst="rect">
            <a:avLst/>
          </a:prstGeom>
        </p:spPr>
      </p:pic>
      <p:pic>
        <p:nvPicPr>
          <p:cNvPr id="17" name="Picture 16" descr="H1_IPMA_RGB.png">
            <a:extLst>
              <a:ext uri="{FF2B5EF4-FFF2-40B4-BE49-F238E27FC236}">
                <a16:creationId xmlns:a16="http://schemas.microsoft.com/office/drawing/2014/main" id="{41C050A2-F790-FE43-BC67-62891779D789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9" t="21316" r="10131" b="27218"/>
          <a:stretch>
            <a:fillRect/>
          </a:stretch>
        </p:blipFill>
        <p:spPr>
          <a:xfrm>
            <a:off x="7401396" y="6082492"/>
            <a:ext cx="1638861" cy="692696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95A9C18-A3A1-3D4D-BB78-32636E4E824F}"/>
              </a:ext>
            </a:extLst>
          </p:cNvPr>
          <p:cNvCxnSpPr>
            <a:cxnSpLocks/>
          </p:cNvCxnSpPr>
          <p:nvPr/>
        </p:nvCxnSpPr>
        <p:spPr bwMode="auto">
          <a:xfrm>
            <a:off x="263057" y="6082492"/>
            <a:ext cx="864096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 descr="IMG_2703"/>
          <p:cNvPicPr>
            <a:picLocks noChangeAspect="1"/>
          </p:cNvPicPr>
          <p:nvPr/>
        </p:nvPicPr>
        <p:blipFill rotWithShape="1">
          <a:blip r:embed="rId2"/>
          <a:srcRect l="-647" t="10848" r="2995" b="8516"/>
          <a:stretch/>
        </p:blipFill>
        <p:spPr>
          <a:xfrm>
            <a:off x="6214110" y="1537335"/>
            <a:ext cx="2606040" cy="382651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Imagem 6" descr="IMG_2702"/>
          <p:cNvPicPr>
            <a:picLocks noChangeAspect="1"/>
          </p:cNvPicPr>
          <p:nvPr/>
        </p:nvPicPr>
        <p:blipFill>
          <a:blip r:embed="rId3"/>
          <a:srcRect b="22456"/>
          <a:stretch>
            <a:fillRect/>
          </a:stretch>
        </p:blipFill>
        <p:spPr>
          <a:xfrm>
            <a:off x="417830" y="1536700"/>
            <a:ext cx="2776220" cy="382714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Imagem 8" descr="IMG_2701"/>
          <p:cNvPicPr>
            <a:picLocks noChangeAspect="1"/>
          </p:cNvPicPr>
          <p:nvPr/>
        </p:nvPicPr>
        <p:blipFill>
          <a:blip r:embed="rId4"/>
          <a:srcRect l="552" t="155" r="5077" b="22301"/>
          <a:stretch>
            <a:fillRect/>
          </a:stretch>
        </p:blipFill>
        <p:spPr>
          <a:xfrm>
            <a:off x="3394710" y="1536700"/>
            <a:ext cx="2618740" cy="382714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3" name="Picture 12" descr="Untitled.tiff">
            <a:extLst>
              <a:ext uri="{FF2B5EF4-FFF2-40B4-BE49-F238E27FC236}">
                <a16:creationId xmlns:a16="http://schemas.microsoft.com/office/drawing/2014/main" id="{C279F5F7-D413-394D-8B19-6C86BCCC109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6" y="6133292"/>
            <a:ext cx="1546560" cy="692696"/>
          </a:xfrm>
          <a:prstGeom prst="rect">
            <a:avLst/>
          </a:prstGeom>
        </p:spPr>
      </p:pic>
      <p:pic>
        <p:nvPicPr>
          <p:cNvPr id="14" name="Picture 13" descr="H1_IPMA_RGB.png">
            <a:extLst>
              <a:ext uri="{FF2B5EF4-FFF2-40B4-BE49-F238E27FC236}">
                <a16:creationId xmlns:a16="http://schemas.microsoft.com/office/drawing/2014/main" id="{B88E0354-6A76-8B41-9097-0FEEF2F2B3C9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9" t="21316" r="10131" b="27218"/>
          <a:stretch>
            <a:fillRect/>
          </a:stretch>
        </p:blipFill>
        <p:spPr>
          <a:xfrm>
            <a:off x="7401396" y="6082492"/>
            <a:ext cx="1638861" cy="692696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69F29D4-DACC-1348-96BC-A837DB774DEE}"/>
              </a:ext>
            </a:extLst>
          </p:cNvPr>
          <p:cNvCxnSpPr>
            <a:cxnSpLocks/>
          </p:cNvCxnSpPr>
          <p:nvPr/>
        </p:nvCxnSpPr>
        <p:spPr bwMode="auto">
          <a:xfrm>
            <a:off x="263057" y="6082492"/>
            <a:ext cx="864096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7" name="Rectangle 2">
            <a:extLst>
              <a:ext uri="{FF2B5EF4-FFF2-40B4-BE49-F238E27FC236}">
                <a16:creationId xmlns:a16="http://schemas.microsoft.com/office/drawing/2014/main" id="{E47A1FDC-0F30-DA4E-ABFD-8D366CC2F9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544" y="836712"/>
            <a:ext cx="8352928" cy="400110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1</a:t>
            </a:r>
            <a:r>
              <a:rPr lang="en-GB" sz="2000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st</a:t>
            </a: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 Survey: Marine Aquaculture Pilot Project</a:t>
            </a:r>
            <a:endParaRPr lang="pt-PT" altLang="en-GB" sz="1900" dirty="0">
              <a:solidFill>
                <a:schemeClr val="tx1">
                  <a:lumMod val="75000"/>
                  <a:lumOff val="25000"/>
                </a:schemeClr>
              </a:solidFill>
              <a:latin typeface="Trebuchet MS" panose="020B0603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468AC2F-F053-E649-8785-FD206B6242C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32" b="8004"/>
          <a:stretch/>
        </p:blipFill>
        <p:spPr>
          <a:xfrm>
            <a:off x="5004486" y="1536700"/>
            <a:ext cx="3815664" cy="433276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2F17FAC-18FA-8A45-B10A-A2351594ACD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52" t="6823" r="252" b="11233"/>
          <a:stretch/>
        </p:blipFill>
        <p:spPr>
          <a:xfrm>
            <a:off x="467544" y="1536701"/>
            <a:ext cx="3965507" cy="433276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4" name="Picture 13" descr="Untitled.tiff">
            <a:extLst>
              <a:ext uri="{FF2B5EF4-FFF2-40B4-BE49-F238E27FC236}">
                <a16:creationId xmlns:a16="http://schemas.microsoft.com/office/drawing/2014/main" id="{A405EB1E-E336-0349-A0A8-AE1C9ACCA1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6" y="6133292"/>
            <a:ext cx="1546560" cy="692696"/>
          </a:xfrm>
          <a:prstGeom prst="rect">
            <a:avLst/>
          </a:prstGeom>
        </p:spPr>
      </p:pic>
      <p:pic>
        <p:nvPicPr>
          <p:cNvPr id="15" name="Picture 14" descr="H1_IPMA_RGB.png">
            <a:extLst>
              <a:ext uri="{FF2B5EF4-FFF2-40B4-BE49-F238E27FC236}">
                <a16:creationId xmlns:a16="http://schemas.microsoft.com/office/drawing/2014/main" id="{D0DBB509-912D-7144-8122-E36C9BAFED4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9" t="21316" r="10131" b="27218"/>
          <a:stretch>
            <a:fillRect/>
          </a:stretch>
        </p:blipFill>
        <p:spPr>
          <a:xfrm>
            <a:off x="7401396" y="6082492"/>
            <a:ext cx="1638861" cy="692696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02A0A16-65C0-C04B-97FE-EEB53A6DE741}"/>
              </a:ext>
            </a:extLst>
          </p:cNvPr>
          <p:cNvCxnSpPr>
            <a:cxnSpLocks/>
          </p:cNvCxnSpPr>
          <p:nvPr/>
        </p:nvCxnSpPr>
        <p:spPr bwMode="auto">
          <a:xfrm>
            <a:off x="263057" y="6082492"/>
            <a:ext cx="864096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7" name="Rectangle 2">
            <a:extLst>
              <a:ext uri="{FF2B5EF4-FFF2-40B4-BE49-F238E27FC236}">
                <a16:creationId xmlns:a16="http://schemas.microsoft.com/office/drawing/2014/main" id="{D746228C-026C-2042-831C-8210CA04B0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544" y="836712"/>
            <a:ext cx="8352928" cy="400110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1</a:t>
            </a:r>
            <a:r>
              <a:rPr lang="en-GB" sz="2000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st</a:t>
            </a: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 Survey: Marine Aquaculture Pilot Project</a:t>
            </a:r>
            <a:endParaRPr lang="pt-PT" altLang="en-GB" sz="1900" dirty="0">
              <a:solidFill>
                <a:schemeClr val="tx1">
                  <a:lumMod val="75000"/>
                  <a:lumOff val="25000"/>
                </a:schemeClr>
              </a:solidFill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0449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807C421-B224-9141-AF87-9A52F59F601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" t="592" r="728" b="8152"/>
          <a:stretch/>
        </p:blipFill>
        <p:spPr>
          <a:xfrm>
            <a:off x="1383957" y="1489684"/>
            <a:ext cx="6430565" cy="433994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4" name="Picture 13" descr="Untitled.tiff">
            <a:extLst>
              <a:ext uri="{FF2B5EF4-FFF2-40B4-BE49-F238E27FC236}">
                <a16:creationId xmlns:a16="http://schemas.microsoft.com/office/drawing/2014/main" id="{CB8873B6-82A9-184D-B76E-87BE67FC66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6" y="6133292"/>
            <a:ext cx="1546560" cy="692696"/>
          </a:xfrm>
          <a:prstGeom prst="rect">
            <a:avLst/>
          </a:prstGeom>
        </p:spPr>
      </p:pic>
      <p:pic>
        <p:nvPicPr>
          <p:cNvPr id="15" name="Picture 14" descr="H1_IPMA_RGB.png">
            <a:extLst>
              <a:ext uri="{FF2B5EF4-FFF2-40B4-BE49-F238E27FC236}">
                <a16:creationId xmlns:a16="http://schemas.microsoft.com/office/drawing/2014/main" id="{7EA9F105-7688-AD40-B092-7FAE9339135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9" t="21316" r="10131" b="27218"/>
          <a:stretch>
            <a:fillRect/>
          </a:stretch>
        </p:blipFill>
        <p:spPr>
          <a:xfrm>
            <a:off x="7401396" y="6082492"/>
            <a:ext cx="1638861" cy="692696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5BB4093-3755-B047-B2E2-C745B4EDE177}"/>
              </a:ext>
            </a:extLst>
          </p:cNvPr>
          <p:cNvCxnSpPr>
            <a:cxnSpLocks/>
          </p:cNvCxnSpPr>
          <p:nvPr/>
        </p:nvCxnSpPr>
        <p:spPr bwMode="auto">
          <a:xfrm>
            <a:off x="263057" y="6082492"/>
            <a:ext cx="864096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7" name="Rectangle 2">
            <a:extLst>
              <a:ext uri="{FF2B5EF4-FFF2-40B4-BE49-F238E27FC236}">
                <a16:creationId xmlns:a16="http://schemas.microsoft.com/office/drawing/2014/main" id="{D0E03419-33A8-1E48-BAAE-228848E6B4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544" y="836712"/>
            <a:ext cx="8352928" cy="400110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1</a:t>
            </a:r>
            <a:r>
              <a:rPr lang="en-GB" sz="2000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st</a:t>
            </a: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 Survey: Marine Aquaculture Pilot Project</a:t>
            </a:r>
            <a:endParaRPr lang="pt-PT" altLang="en-GB" sz="1900" dirty="0">
              <a:solidFill>
                <a:schemeClr val="tx1">
                  <a:lumMod val="75000"/>
                  <a:lumOff val="25000"/>
                </a:schemeClr>
              </a:solidFill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83381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 bwMode="auto">
          <a:xfrm>
            <a:off x="0" y="6196792"/>
            <a:ext cx="9144000" cy="692696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pt-PT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9DA10EE-4C36-0B41-8924-18CF311C8D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947" y="1368551"/>
            <a:ext cx="3403829" cy="453843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D3E3C83-91DA-C14B-8C10-C03A9587A99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25" t="285" r="7720" b="-285"/>
          <a:stretch/>
        </p:blipFill>
        <p:spPr>
          <a:xfrm>
            <a:off x="4206072" y="1412776"/>
            <a:ext cx="4485575" cy="449421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 descr="Untitled.tiff">
            <a:extLst>
              <a:ext uri="{FF2B5EF4-FFF2-40B4-BE49-F238E27FC236}">
                <a16:creationId xmlns:a16="http://schemas.microsoft.com/office/drawing/2014/main" id="{2436ED10-634C-F440-88B0-AC94075D00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6" y="6133292"/>
            <a:ext cx="1546560" cy="692696"/>
          </a:xfrm>
          <a:prstGeom prst="rect">
            <a:avLst/>
          </a:prstGeom>
        </p:spPr>
      </p:pic>
      <p:pic>
        <p:nvPicPr>
          <p:cNvPr id="10" name="Picture 9" descr="H1_IPMA_RGB.png">
            <a:extLst>
              <a:ext uri="{FF2B5EF4-FFF2-40B4-BE49-F238E27FC236}">
                <a16:creationId xmlns:a16="http://schemas.microsoft.com/office/drawing/2014/main" id="{84BDF790-D5F9-8D4D-9152-C6B75EEA752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9" t="21316" r="10131" b="27218"/>
          <a:stretch>
            <a:fillRect/>
          </a:stretch>
        </p:blipFill>
        <p:spPr>
          <a:xfrm>
            <a:off x="7401396" y="6082492"/>
            <a:ext cx="1638861" cy="692696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70A7DF-2563-6341-937C-775FE9CD3D81}"/>
              </a:ext>
            </a:extLst>
          </p:cNvPr>
          <p:cNvCxnSpPr>
            <a:cxnSpLocks/>
          </p:cNvCxnSpPr>
          <p:nvPr/>
        </p:nvCxnSpPr>
        <p:spPr bwMode="auto">
          <a:xfrm flipV="1">
            <a:off x="263057" y="6021288"/>
            <a:ext cx="8640960" cy="61204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4" name="Rectangle 2">
            <a:extLst>
              <a:ext uri="{FF2B5EF4-FFF2-40B4-BE49-F238E27FC236}">
                <a16:creationId xmlns:a16="http://schemas.microsoft.com/office/drawing/2014/main" id="{7E381234-027F-B14C-BD02-9078336248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544" y="836712"/>
            <a:ext cx="8352928" cy="400110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1</a:t>
            </a:r>
            <a:r>
              <a:rPr lang="en-GB" sz="2000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st</a:t>
            </a: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 Survey: Marine Aquaculture Pilot Project</a:t>
            </a:r>
            <a:endParaRPr lang="pt-PT" altLang="en-GB" sz="1900" dirty="0">
              <a:solidFill>
                <a:schemeClr val="tx1">
                  <a:lumMod val="75000"/>
                  <a:lumOff val="25000"/>
                </a:schemeClr>
              </a:solidFill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20468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2"/>
          <p:cNvSpPr>
            <a:spLocks noChangeArrowheads="1"/>
          </p:cNvSpPr>
          <p:nvPr/>
        </p:nvSpPr>
        <p:spPr bwMode="auto">
          <a:xfrm>
            <a:off x="467544" y="836712"/>
            <a:ext cx="8352928" cy="446276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Since ERVO 2018</a:t>
            </a:r>
            <a:endParaRPr lang="en-GB" sz="1900" dirty="0">
              <a:solidFill>
                <a:schemeClr val="tx1">
                  <a:lumMod val="75000"/>
                  <a:lumOff val="25000"/>
                </a:schemeClr>
              </a:solidFill>
              <a:latin typeface="Trebuchet MS" panose="020B0603020202020204" pitchFamily="34" charset="0"/>
            </a:endParaRP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467544" y="1352484"/>
            <a:ext cx="8845116" cy="4678653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End of the “Phase 2: Vessel refit”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Dock tests: A-frame, cranes, winches, </a:t>
            </a:r>
            <a:r>
              <a:rPr lang="en-GB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netdrum</a:t>
            </a: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, ROV 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1</a:t>
            </a:r>
            <a:r>
              <a:rPr lang="en-GB" sz="1700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st</a:t>
            </a: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 Survey: Marine Aquaculture Pilot Project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Special Survey Lloyd’s Register (Class Renewal 2018, 5-year cycle)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Annual Survey Lloyd’s Register (2019)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Requirements of the Portuguese Flag</a:t>
            </a:r>
          </a:p>
          <a:p>
            <a:pPr marL="800100" lvl="1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Cargo Ship Safety Radio Certificate</a:t>
            </a:r>
          </a:p>
          <a:p>
            <a:pPr marL="800100" lvl="1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Cargo Ship Safety Construction Certificate</a:t>
            </a:r>
          </a:p>
          <a:p>
            <a:pPr marL="800100" lvl="1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Special Purpose Ship Safety Certificate</a:t>
            </a:r>
          </a:p>
          <a:p>
            <a:pPr marL="800100" lvl="1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International Oil Pollution Prevention Certificate</a:t>
            </a:r>
          </a:p>
          <a:p>
            <a:pPr marL="800100" lvl="1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International Air Pollution Prevention Certificate</a:t>
            </a:r>
          </a:p>
          <a:p>
            <a:pPr marL="800100" lvl="1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International Sewage Pollution Prevention Certificate</a:t>
            </a:r>
          </a:p>
          <a:p>
            <a:pPr marL="800100" lvl="1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International Energy Efficiency Certificate</a:t>
            </a:r>
          </a:p>
          <a:p>
            <a:pPr marL="800100" lvl="1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Anti-Fouling System Statement of Compliance</a:t>
            </a:r>
          </a:p>
        </p:txBody>
      </p:sp>
      <p:pic>
        <p:nvPicPr>
          <p:cNvPr id="8" name="Picture 7" descr="Untitled.tiff">
            <a:extLst>
              <a:ext uri="{FF2B5EF4-FFF2-40B4-BE49-F238E27FC236}">
                <a16:creationId xmlns:a16="http://schemas.microsoft.com/office/drawing/2014/main" id="{555539F1-6979-764B-90C0-BD46BF1F57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6" y="6133292"/>
            <a:ext cx="1546560" cy="692696"/>
          </a:xfrm>
          <a:prstGeom prst="rect">
            <a:avLst/>
          </a:prstGeom>
        </p:spPr>
      </p:pic>
      <p:pic>
        <p:nvPicPr>
          <p:cNvPr id="12" name="Picture 11" descr="H1_IPMA_RGB.png">
            <a:extLst>
              <a:ext uri="{FF2B5EF4-FFF2-40B4-BE49-F238E27FC236}">
                <a16:creationId xmlns:a16="http://schemas.microsoft.com/office/drawing/2014/main" id="{CCCAEFE5-67D1-914F-B7AD-7F8AB938FA2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9" t="21316" r="10131" b="27218"/>
          <a:stretch>
            <a:fillRect/>
          </a:stretch>
        </p:blipFill>
        <p:spPr>
          <a:xfrm>
            <a:off x="7401396" y="6082492"/>
            <a:ext cx="1638861" cy="692696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22295CE-E6BB-4B49-AEDC-7CDBBD7D7E0C}"/>
              </a:ext>
            </a:extLst>
          </p:cNvPr>
          <p:cNvCxnSpPr>
            <a:cxnSpLocks/>
          </p:cNvCxnSpPr>
          <p:nvPr/>
        </p:nvCxnSpPr>
        <p:spPr bwMode="auto">
          <a:xfrm>
            <a:off x="263057" y="6082492"/>
            <a:ext cx="864096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15522967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467544" y="1667456"/>
            <a:ext cx="5185111" cy="4321568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7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The project</a:t>
            </a:r>
          </a:p>
          <a:p>
            <a:pPr>
              <a:lnSpc>
                <a:spcPct val="150000"/>
              </a:lnSpc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Predefined project EEA Grants 2014-2020</a:t>
            </a:r>
          </a:p>
          <a:p>
            <a:pPr>
              <a:lnSpc>
                <a:spcPct val="150000"/>
              </a:lnSpc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Estimated Budget: 2 M€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en-GB" sz="1700" b="1" dirty="0">
              <a:solidFill>
                <a:schemeClr val="tx1">
                  <a:lumMod val="75000"/>
                  <a:lumOff val="25000"/>
                </a:schemeClr>
              </a:solidFill>
              <a:latin typeface="Trebuchet MS" panose="020B0603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7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Equipment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Gondola fitting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EK80 (4 to 6 frequencies) + ACDP 150kHz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Omnidirectional Sonar SX95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Deep Water Multibeam Echo Sounder EM 304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Parametric Sub-Bottom Profiler TOPAS PS18</a:t>
            </a:r>
          </a:p>
          <a:p>
            <a:pPr>
              <a:lnSpc>
                <a:spcPct val="130000"/>
              </a:lnSpc>
            </a:pPr>
            <a:endParaRPr lang="en-GB" sz="1700" dirty="0">
              <a:solidFill>
                <a:schemeClr val="tx1">
                  <a:lumMod val="75000"/>
                  <a:lumOff val="25000"/>
                </a:schemeClr>
              </a:solidFill>
              <a:latin typeface="Trebuchet MS" panose="020B0603020202020204" pitchFamily="34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6457" y="1699725"/>
            <a:ext cx="2924015" cy="4257030"/>
          </a:xfrm>
          <a:prstGeom prst="rect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</p:pic>
      <p:sp>
        <p:nvSpPr>
          <p:cNvPr id="15" name="Rectangle 14"/>
          <p:cNvSpPr/>
          <p:nvPr/>
        </p:nvSpPr>
        <p:spPr>
          <a:xfrm>
            <a:off x="5896457" y="2908468"/>
            <a:ext cx="1577638" cy="3048287"/>
          </a:xfrm>
          <a:prstGeom prst="rect">
            <a:avLst/>
          </a:prstGeom>
          <a:noFill/>
          <a:ln w="222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ABAEB500-9C81-B047-BF77-7D93F2D673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544" y="836712"/>
            <a:ext cx="8352928" cy="446276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  <a:latin typeface="Trebuchet MS" panose="020B0603020202020204" pitchFamily="34" charset="0"/>
              </a:rPr>
              <a:t>The future: Hydrographic- and Scientific Subsea Systems</a:t>
            </a:r>
          </a:p>
        </p:txBody>
      </p:sp>
      <p:pic>
        <p:nvPicPr>
          <p:cNvPr id="17" name="Picture 16" descr="Untitled.tiff">
            <a:extLst>
              <a:ext uri="{FF2B5EF4-FFF2-40B4-BE49-F238E27FC236}">
                <a16:creationId xmlns:a16="http://schemas.microsoft.com/office/drawing/2014/main" id="{F6F62E91-6548-974B-A947-7C8DB7FEE1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6" y="6133292"/>
            <a:ext cx="1546560" cy="692696"/>
          </a:xfrm>
          <a:prstGeom prst="rect">
            <a:avLst/>
          </a:prstGeom>
        </p:spPr>
      </p:pic>
      <p:pic>
        <p:nvPicPr>
          <p:cNvPr id="18" name="Picture 17" descr="H1_IPMA_RGB.png">
            <a:extLst>
              <a:ext uri="{FF2B5EF4-FFF2-40B4-BE49-F238E27FC236}">
                <a16:creationId xmlns:a16="http://schemas.microsoft.com/office/drawing/2014/main" id="{E9CC0E0E-F95B-164A-861C-D1228708855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9" t="21316" r="10131" b="27218"/>
          <a:stretch>
            <a:fillRect/>
          </a:stretch>
        </p:blipFill>
        <p:spPr>
          <a:xfrm>
            <a:off x="7401396" y="6082492"/>
            <a:ext cx="1638861" cy="692696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EFA008C-D81C-2A46-B21B-F73D5937D425}"/>
              </a:ext>
            </a:extLst>
          </p:cNvPr>
          <p:cNvCxnSpPr>
            <a:cxnSpLocks/>
          </p:cNvCxnSpPr>
          <p:nvPr/>
        </p:nvCxnSpPr>
        <p:spPr bwMode="auto">
          <a:xfrm>
            <a:off x="263057" y="6082492"/>
            <a:ext cx="864096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EEEA7DF-DA1B-424E-BE51-EA7A2969E8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747"/>
          <a:stretch/>
        </p:blipFill>
        <p:spPr>
          <a:xfrm>
            <a:off x="0" y="0"/>
            <a:ext cx="9144000" cy="4209406"/>
          </a:xfrm>
          <a:prstGeom prst="rect">
            <a:avLst/>
          </a:prstGeom>
        </p:spPr>
      </p:pic>
      <p:sp>
        <p:nvSpPr>
          <p:cNvPr id="21" name="Text Box 4"/>
          <p:cNvSpPr txBox="1">
            <a:spLocks noChangeArrowheads="1"/>
          </p:cNvSpPr>
          <p:nvPr/>
        </p:nvSpPr>
        <p:spPr bwMode="auto">
          <a:xfrm>
            <a:off x="1054100" y="4865769"/>
            <a:ext cx="7962900" cy="400110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>
            <a:defPPr>
              <a:defRPr lang="pt-PT"/>
            </a:defPPr>
            <a:lvl1pPr algn="r" eaLnBrk="1" hangingPunct="1">
              <a:defRPr sz="2400" b="0">
                <a:solidFill>
                  <a:srgbClr val="5F8B9B"/>
                </a:solidFill>
                <a:latin typeface="Trebuchet MS" panose="020B0603020202020204" pitchFamily="34" charset="0"/>
              </a:defRPr>
            </a:lvl1pPr>
            <a:lvl2pPr marL="742950" indent="-285750" eaLnBrk="0" hangingPunct="0"/>
            <a:lvl3pPr marL="1143000" indent="-228600" eaLnBrk="0" hangingPunct="0"/>
            <a:lvl4pPr marL="1600200" indent="-228600" eaLnBrk="0" hangingPunct="0"/>
            <a:lvl5pPr marL="2057400" indent="-228600" eaLnBrk="0" hangingPunct="0"/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</a:lvl9pPr>
          </a:lstStyle>
          <a:p>
            <a:r>
              <a:rPr lang="pt-PT" sz="2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Mafalda Carapuço | </a:t>
            </a:r>
            <a:r>
              <a:rPr lang="pt-PT" sz="20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mafalda.carapuço@ipma.pt</a:t>
            </a:r>
            <a:r>
              <a:rPr lang="pt-PT" sz="2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22" name="Text Box 4"/>
          <p:cNvSpPr txBox="1">
            <a:spLocks noChangeArrowheads="1"/>
          </p:cNvSpPr>
          <p:nvPr/>
        </p:nvSpPr>
        <p:spPr bwMode="auto">
          <a:xfrm>
            <a:off x="1054100" y="5372856"/>
            <a:ext cx="7962900" cy="338554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defPPr>
              <a:defRPr lang="pt-PT"/>
            </a:defPPr>
            <a:lvl1pPr algn="r" eaLnBrk="1" hangingPunct="1">
              <a:defRPr sz="2400" b="0">
                <a:solidFill>
                  <a:srgbClr val="5F8B9B"/>
                </a:solidFill>
                <a:latin typeface="Trebuchet MS" panose="020B0603020202020204" pitchFamily="34" charset="0"/>
              </a:defRPr>
            </a:lvl1pPr>
            <a:lvl2pPr marL="742950" indent="-285750" eaLnBrk="0" hangingPunct="0"/>
            <a:lvl3pPr marL="1143000" indent="-228600" eaLnBrk="0" hangingPunct="0"/>
            <a:lvl4pPr marL="1600200" indent="-228600" eaLnBrk="0" hangingPunct="0"/>
            <a:lvl5pPr marL="2057400" indent="-228600" eaLnBrk="0" hangingPunct="0"/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</a:lvl9pPr>
          </a:lstStyle>
          <a:p>
            <a:r>
              <a:rPr lang="pt-PT" sz="1600" i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Coordinator</a:t>
            </a:r>
            <a:r>
              <a:rPr lang="pt-PT" sz="16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pt-PT" sz="1600" i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of</a:t>
            </a:r>
            <a:r>
              <a:rPr lang="pt-PT" sz="16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pt-PT" sz="1600" i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the</a:t>
            </a:r>
            <a:r>
              <a:rPr lang="pt-PT" sz="16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Research </a:t>
            </a:r>
            <a:r>
              <a:rPr lang="pt-PT" sz="1600" i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Vessels</a:t>
            </a:r>
            <a:r>
              <a:rPr lang="pt-PT" sz="16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pt-PT" sz="1600" i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Group</a:t>
            </a:r>
            <a:r>
              <a:rPr lang="pt-PT" sz="16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pic>
        <p:nvPicPr>
          <p:cNvPr id="7" name="Picture 6" descr="Untitled.tif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" y="6133292"/>
            <a:ext cx="1546560" cy="692696"/>
          </a:xfrm>
          <a:prstGeom prst="rect">
            <a:avLst/>
          </a:prstGeom>
        </p:spPr>
      </p:pic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-674092" y="4344045"/>
            <a:ext cx="9691092" cy="492443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sz="2600" dirty="0">
                <a:solidFill>
                  <a:schemeClr val="tx1">
                    <a:lumMod val="85000"/>
                    <a:lumOff val="15000"/>
                  </a:schemeClr>
                </a:solidFill>
                <a:latin typeface="Trebuchet MS" panose="020B0603020202020204" pitchFamily="34" charset="0"/>
              </a:rPr>
              <a:t>Research vessel “Mar Portugal”</a:t>
            </a:r>
            <a:endParaRPr lang="en-GB" sz="2600" i="1" dirty="0">
              <a:solidFill>
                <a:schemeClr val="tx1">
                  <a:lumMod val="85000"/>
                  <a:lumOff val="15000"/>
                </a:schemeClr>
              </a:solidFill>
              <a:latin typeface="Trebuchet MS" panose="020B0603020202020204" pitchFamily="34" charset="0"/>
            </a:endParaRPr>
          </a:p>
        </p:txBody>
      </p:sp>
      <p:pic>
        <p:nvPicPr>
          <p:cNvPr id="8" name="Picture 7" descr="H1_IPMA_RGB.png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9" t="21316" r="10131" b="27218"/>
          <a:stretch>
            <a:fillRect/>
          </a:stretch>
        </p:blipFill>
        <p:spPr>
          <a:xfrm>
            <a:off x="7401396" y="6082492"/>
            <a:ext cx="1638861" cy="692696"/>
          </a:xfrm>
          <a:prstGeom prst="rect">
            <a:avLst/>
          </a:prstGeom>
        </p:spPr>
      </p:pic>
      <p:sp>
        <p:nvSpPr>
          <p:cNvPr id="12" name="Rectangle 2">
            <a:extLst>
              <a:ext uri="{FF2B5EF4-FFF2-40B4-BE49-F238E27FC236}">
                <a16:creationId xmlns:a16="http://schemas.microsoft.com/office/drawing/2014/main" id="{E84A58D6-FDE7-CD40-8230-DC2734493A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6163" y="142894"/>
            <a:ext cx="5430837" cy="751296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pPr algn="r">
              <a:lnSpc>
                <a:spcPts val="2700"/>
              </a:lnSpc>
            </a:pPr>
            <a:r>
              <a:rPr lang="en-GB" b="1" dirty="0">
                <a:solidFill>
                  <a:schemeClr val="bg1"/>
                </a:solidFill>
                <a:latin typeface="Trebuchet MS" panose="020B0603020202020204" pitchFamily="34" charset="0"/>
              </a:rPr>
              <a:t>21</a:t>
            </a:r>
            <a:r>
              <a:rPr lang="en-GB" b="1" baseline="30000" dirty="0">
                <a:solidFill>
                  <a:schemeClr val="bg1"/>
                </a:solidFill>
                <a:latin typeface="Trebuchet MS" panose="020B0603020202020204" pitchFamily="34" charset="0"/>
              </a:rPr>
              <a:t>st</a:t>
            </a:r>
            <a:r>
              <a:rPr lang="en-GB" b="1" dirty="0">
                <a:solidFill>
                  <a:schemeClr val="bg1"/>
                </a:solidFill>
                <a:latin typeface="Trebuchet MS" panose="020B0603020202020204" pitchFamily="34" charset="0"/>
              </a:rPr>
              <a:t> ERVO Annual Meeting | June 11 – 13, 2019</a:t>
            </a:r>
          </a:p>
          <a:p>
            <a:pPr algn="r">
              <a:lnSpc>
                <a:spcPts val="2700"/>
              </a:lnSpc>
            </a:pPr>
            <a:r>
              <a:rPr lang="en-GB" b="1" dirty="0">
                <a:solidFill>
                  <a:schemeClr val="bg1"/>
                </a:solidFill>
                <a:latin typeface="Trebuchet MS" panose="020B0603020202020204" pitchFamily="34" charset="0"/>
              </a:rPr>
              <a:t>University of Hamburg, Hamburg</a:t>
            </a:r>
          </a:p>
        </p:txBody>
      </p:sp>
    </p:spTree>
    <p:extLst>
      <p:ext uri="{BB962C8B-B14F-4D97-AF65-F5344CB8AC3E}">
        <p14:creationId xmlns:p14="http://schemas.microsoft.com/office/powerpoint/2010/main" val="573795911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o Office">
  <a:themeElements>
    <a:clrScheme name="Tema do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Tema do 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o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Tema do Office">
  <a:themeElements>
    <a:clrScheme name="Tema do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ema do 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o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ema do Office">
  <a:themeElements>
    <a:clrScheme name="Tema do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ema do 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o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1058</TotalTime>
  <Words>637</Words>
  <Application>Microsoft Macintosh PowerPoint</Application>
  <PresentationFormat>On-screen Show (4:3)</PresentationFormat>
  <Paragraphs>102</Paragraphs>
  <Slides>20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Calibri</vt:lpstr>
      <vt:lpstr>Calibri Light</vt:lpstr>
      <vt:lpstr>Trebuchet MS</vt:lpstr>
      <vt:lpstr>Wingdings</vt:lpstr>
      <vt:lpstr>Tema do Office</vt:lpstr>
      <vt:lpstr>2_Tema do Office</vt:lpstr>
      <vt:lpstr>1_Tema do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Miguel Fonseca</dc:creator>
  <cp:lastModifiedBy>Mafalda Marques Carapuço</cp:lastModifiedBy>
  <cp:revision>121</cp:revision>
  <dcterms:created xsi:type="dcterms:W3CDTF">2015-10-20T10:11:00Z</dcterms:created>
  <dcterms:modified xsi:type="dcterms:W3CDTF">2019-06-11T19:57:58Z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2070-10.2.0.7549</vt:lpwstr>
  </property>
</Properties>
</file>